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1401" r:id="rId5"/>
    <p:sldId id="1507" r:id="rId6"/>
    <p:sldId id="337" r:id="rId7"/>
    <p:sldId id="349" r:id="rId8"/>
    <p:sldId id="341" r:id="rId9"/>
    <p:sldId id="2080" r:id="rId10"/>
    <p:sldId id="2060" r:id="rId11"/>
    <p:sldId id="2082" r:id="rId12"/>
    <p:sldId id="2041" r:id="rId13"/>
    <p:sldId id="2073" r:id="rId14"/>
    <p:sldId id="2072" r:id="rId15"/>
    <p:sldId id="2076" r:id="rId16"/>
    <p:sldId id="2079" r:id="rId17"/>
    <p:sldId id="2052" r:id="rId18"/>
    <p:sldId id="2053" r:id="rId19"/>
    <p:sldId id="2061" r:id="rId20"/>
    <p:sldId id="2071" r:id="rId21"/>
    <p:sldId id="2058" r:id="rId22"/>
    <p:sldId id="2055" r:id="rId23"/>
    <p:sldId id="2063" r:id="rId24"/>
    <p:sldId id="2043" r:id="rId25"/>
    <p:sldId id="2064" r:id="rId26"/>
    <p:sldId id="2081" r:id="rId27"/>
    <p:sldId id="2066" r:id="rId28"/>
    <p:sldId id="2042" r:id="rId29"/>
    <p:sldId id="2067" r:id="rId30"/>
    <p:sldId id="2068" r:id="rId31"/>
    <p:sldId id="2069" r:id="rId32"/>
    <p:sldId id="2075" r:id="rId33"/>
    <p:sldId id="207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4C"/>
    <a:srgbClr val="27262C"/>
    <a:srgbClr val="F5D961"/>
    <a:srgbClr val="D8B20E"/>
    <a:srgbClr val="898989"/>
    <a:srgbClr val="F5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60DB72-604E-44D6-901D-6D036AE744AD}" v="2470" dt="2023-08-07T04:54:32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4D06C-0BF7-4690-B287-5E8FC5266B0C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B86E7-8902-4064-899B-4AEC48B7D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3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99E01-A422-4413-A4F1-D3D7A5C2FBD1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78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99E01-A422-4413-A4F1-D3D7A5C2FBD1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715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84F9651-140E-704B-94E3-AE41E5A15B0F}" type="slidenum">
              <a:rPr kumimoji="1" lang="en-US" altLang="en-US"/>
              <a:pPr lvl="0">
                <a:defRPr/>
              </a:pPr>
              <a:t>3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766783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84F9651-140E-704B-94E3-AE41E5A15B0F}" type="slidenum">
              <a:rPr kumimoji="1" lang="ko-KR" altLang="en-US" smtClean="0"/>
              <a:pPr lvl="0">
                <a:defRPr/>
              </a:pPr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06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99E01-A422-4413-A4F1-D3D7A5C2FBD1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403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399E01-A422-4413-A4F1-D3D7A5C2FBD1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953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218E8-CB9D-7FB1-A95F-4E93BD63A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BC080C-623C-0C0C-7BC0-715A621F0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F41D00-1293-0504-A56D-FC05DBBE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237E54-13D7-9677-14E3-33F01545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721D9-ACF6-9C49-E424-67A5DDD9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23AD7-2918-EBD6-F3F9-B6ACAB9C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8661EA-32EB-2117-FC23-C2638ACE6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0C609-F87A-DA8A-DBF0-31F3AB99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6EEC8-2154-AF9C-1D06-E1E5BBD32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F8DC0-B3EF-8956-9AB4-B33AEA51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76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531A50-2C97-A10D-91C3-E0CE140A4A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35F048-8863-831E-26CC-9E20891D1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36FF2-845F-6948-CC93-34199B95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506BD-7B26-F52D-CEEE-7578F00C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ED8EB-C470-ED24-8ACD-8B76A046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30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화면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제목 1"/>
          <p:cNvSpPr>
            <a:spLocks/>
          </p:cNvSpPr>
          <p:nvPr userDrawn="1"/>
        </p:nvSpPr>
        <p:spPr bwMode="auto">
          <a:xfrm>
            <a:off x="8838993" y="89311"/>
            <a:ext cx="2742990" cy="6036982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/>
          <a:lstStyle/>
          <a:p>
            <a:pPr latinLnBrk="1">
              <a:defRPr/>
            </a:pPr>
            <a:r>
              <a:rPr lang="ko-KR" altLang="en-US" sz="1009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마스터 제목 스타일 편집</a:t>
            </a: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9001958" y="374472"/>
            <a:ext cx="3194222" cy="64835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5719" rIns="15719"/>
          <a:lstStyle/>
          <a:p>
            <a:pPr marL="81787" indent="-81787">
              <a:defRPr/>
            </a:pPr>
            <a:endParaRPr lang="en-US" altLang="ko-KR" sz="612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1787" indent="-81787">
              <a:defRPr/>
            </a:pPr>
            <a:endParaRPr lang="en-US" altLang="ko-KR" sz="612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9011577" y="372904"/>
            <a:ext cx="3198182" cy="249271"/>
          </a:xfrm>
          <a:prstGeom prst="rect">
            <a:avLst/>
          </a:prstGeom>
          <a:solidFill>
            <a:srgbClr val="DDDDDD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699" b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Description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380295"/>
              </p:ext>
            </p:extLst>
          </p:nvPr>
        </p:nvGraphicFramePr>
        <p:xfrm>
          <a:off x="0" y="0"/>
          <a:ext cx="12192001" cy="372904"/>
        </p:xfrm>
        <a:graphic>
          <a:graphicData uri="http://schemas.openxmlformats.org/drawingml/2006/table">
            <a:tbl>
              <a:tblPr/>
              <a:tblGrid>
                <a:gridCol w="1254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2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645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온리원중등</a:t>
                      </a:r>
                      <a:endParaRPr kumimoji="1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7084" marR="27084" marT="17762" marB="1776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27084" marR="27084" marT="17762" marB="1776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7084" marR="27084" marT="17762" marB="1776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  <a:endParaRPr kumimoji="1" lang="en-US" altLang="ko-KR" sz="7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27084" marR="27084" marT="17762" marB="1776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7084" marR="27084" marT="17762" marB="1776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7084" marR="27084" marT="17762" marB="1776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4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Date / ver.</a:t>
                      </a:r>
                    </a:p>
                  </a:txBody>
                  <a:tcPr marL="27084" marR="27084" marT="17762" marB="1776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7084" marR="27084" marT="17762" marB="1776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/>
          </p:cNvSpPr>
          <p:nvPr userDrawn="1"/>
        </p:nvSpPr>
        <p:spPr bwMode="auto">
          <a:xfrm>
            <a:off x="9697611" y="-47005"/>
            <a:ext cx="2465141" cy="277329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latinLnBrk="1">
              <a:defRPr/>
            </a:pPr>
            <a:r>
              <a:rPr lang="ko-KR" altLang="en-US" sz="733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서비스기획 </a:t>
            </a:r>
            <a:r>
              <a:rPr lang="en-US" altLang="ko-KR" sz="733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Cell </a:t>
            </a:r>
            <a:r>
              <a:rPr lang="ko-KR" altLang="en-US" sz="733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이미영</a:t>
            </a:r>
          </a:p>
        </p:txBody>
      </p:sp>
      <p:sp>
        <p:nvSpPr>
          <p:cNvPr id="9" name="Text Box 53"/>
          <p:cNvSpPr txBox="1">
            <a:spLocks noChangeArrowheads="1"/>
          </p:cNvSpPr>
          <p:nvPr userDrawn="1"/>
        </p:nvSpPr>
        <p:spPr bwMode="auto">
          <a:xfrm>
            <a:off x="11713598" y="17237"/>
            <a:ext cx="513919" cy="32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1431" tIns="35716" rIns="71431" bIns="3571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81013" indent="-23813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62025" indent="-47625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443038" indent="-71438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924050" indent="-952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defTabSz="715266" eaLnBrk="1" hangingPunct="1">
              <a:spcBef>
                <a:spcPct val="50000"/>
              </a:spcBef>
              <a:defRPr/>
            </a:pPr>
            <a:r>
              <a:rPr lang="en-US" altLang="ko-KR" sz="55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page</a:t>
            </a:r>
          </a:p>
          <a:p>
            <a:pPr algn="ctr" defTabSz="715266" eaLnBrk="1" hangingPunct="1">
              <a:spcBef>
                <a:spcPct val="50000"/>
              </a:spcBef>
              <a:defRPr/>
            </a:pPr>
            <a:fld id="{EFA23670-0964-470E-8A92-955079C65457}" type="slidenum">
              <a:rPr lang="en-US" altLang="ko-KR" sz="733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 defTabSz="715266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ko-KR" sz="733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890686" y="37158"/>
            <a:ext cx="5965968" cy="27732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algn="l">
              <a:defRPr sz="952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29281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825"/>
          </a:p>
        </p:txBody>
      </p:sp>
      <p:sp>
        <p:nvSpPr>
          <p:cNvPr id="7" name="Text Box 53"/>
          <p:cNvSpPr txBox="1">
            <a:spLocks noChangeArrowheads="1"/>
          </p:cNvSpPr>
          <p:nvPr userDrawn="1"/>
        </p:nvSpPr>
        <p:spPr bwMode="auto">
          <a:xfrm>
            <a:off x="11619478" y="6583637"/>
            <a:ext cx="513919" cy="21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1431" tIns="35716" rIns="71431" bIns="3571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81013" indent="-23813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62025" indent="-47625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443038" indent="-71438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924050" indent="-952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defTabSz="715266" eaLnBrk="1" hangingPunct="1">
              <a:spcBef>
                <a:spcPct val="50000"/>
              </a:spcBef>
              <a:defRPr/>
            </a:pPr>
            <a:fld id="{EFA23670-0964-470E-8A92-955079C65457}" type="slidenum">
              <a:rPr lang="en-US" altLang="ko-KR" sz="952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 defTabSz="715266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ko-KR" sz="952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54" y="274364"/>
            <a:ext cx="1886857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62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화면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처리 2"/>
          <p:cNvSpPr/>
          <p:nvPr userDrawn="1"/>
        </p:nvSpPr>
        <p:spPr>
          <a:xfrm>
            <a:off x="0" y="0"/>
            <a:ext cx="12192000" cy="411522"/>
          </a:xfrm>
          <a:prstGeom prst="flowChartProcess">
            <a:avLst/>
          </a:prstGeom>
          <a:solidFill>
            <a:srgbClr val="72BFC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14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53"/>
          <p:cNvSpPr txBox="1">
            <a:spLocks noChangeArrowheads="1"/>
          </p:cNvSpPr>
          <p:nvPr userDrawn="1"/>
        </p:nvSpPr>
        <p:spPr bwMode="auto">
          <a:xfrm>
            <a:off x="11662889" y="6583637"/>
            <a:ext cx="500395" cy="21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1431" tIns="35716" rIns="71431" bIns="35716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81013" indent="-23813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62025" indent="-47625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443038" indent="-71438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924050" indent="-952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 defTabSz="715266" eaLnBrk="1" hangingPunct="1">
              <a:spcBef>
                <a:spcPct val="50000"/>
              </a:spcBef>
              <a:defRPr/>
            </a:pPr>
            <a:fld id="{EFA23670-0964-470E-8A92-955079C65457}" type="slidenum">
              <a:rPr lang="en-US" altLang="ko-KR" sz="952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 defTabSz="715266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ko-KR" sz="952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10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컬러내지_이미지추가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32">
            <a:extLst>
              <a:ext uri="{FF2B5EF4-FFF2-40B4-BE49-F238E27FC236}">
                <a16:creationId xmlns:a16="http://schemas.microsoft.com/office/drawing/2014/main" id="{AB4AA745-5A41-5A48-8D49-69F14F7D9DC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1227128" y="6390714"/>
            <a:ext cx="710790" cy="337310"/>
          </a:xfrm>
        </p:spPr>
        <p:txBody>
          <a:bodyPr>
            <a:noAutofit/>
          </a:bodyPr>
          <a:lstStyle>
            <a:lvl1pPr marL="0" indent="0" algn="r">
              <a:lnSpc>
                <a:spcPts val="1720"/>
              </a:lnSpc>
              <a:buNone/>
              <a:defRPr sz="1200" b="0" i="0">
                <a:solidFill>
                  <a:srgbClr val="757879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defRPr>
            </a:lvl1pPr>
          </a:lstStyle>
          <a:p>
            <a:r>
              <a:rPr kumimoji="1" lang="en-US" altLang="ko-KR"/>
              <a:t>Page</a:t>
            </a:r>
          </a:p>
        </p:txBody>
      </p:sp>
      <p:sp>
        <p:nvSpPr>
          <p:cNvPr id="17" name="그림 개체 틀 9">
            <a:extLst>
              <a:ext uri="{FF2B5EF4-FFF2-40B4-BE49-F238E27FC236}">
                <a16:creationId xmlns:a16="http://schemas.microsoft.com/office/drawing/2014/main" id="{915A0EE0-7FE7-7840-9593-ED3FE37487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8739" y="1438820"/>
            <a:ext cx="3507048" cy="4166026"/>
          </a:xfrm>
        </p:spPr>
        <p:txBody>
          <a:bodyPr/>
          <a:lstStyle>
            <a:lvl1pPr>
              <a:defRPr>
                <a:latin typeface="Noto Sans CJK KR" panose="020B0500000000000000" pitchFamily="34" charset="-128"/>
                <a:ea typeface="Noto Sans CJK KR" panose="020B0500000000000000" pitchFamily="34" charset="-128"/>
              </a:defRPr>
            </a:lvl1pPr>
          </a:lstStyle>
          <a:p>
            <a:endParaRPr lang="ko-KR" altLang="en-US"/>
          </a:p>
        </p:txBody>
      </p:sp>
      <p:sp>
        <p:nvSpPr>
          <p:cNvPr id="18" name="내용 개체 틀 32">
            <a:extLst>
              <a:ext uri="{FF2B5EF4-FFF2-40B4-BE49-F238E27FC236}">
                <a16:creationId xmlns:a16="http://schemas.microsoft.com/office/drawing/2014/main" id="{993EEE71-C437-BB4D-82AD-C7025BE7155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84218" y="1433813"/>
            <a:ext cx="6761778" cy="422419"/>
          </a:xfrm>
        </p:spPr>
        <p:txBody>
          <a:bodyPr>
            <a:noAutofit/>
          </a:bodyPr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0" i="0">
                <a:solidFill>
                  <a:srgbClr val="757879"/>
                </a:solidFill>
                <a:latin typeface="210 GulimOTF 050" panose="02020503020101020101" pitchFamily="18" charset="-127"/>
                <a:ea typeface="210 GulimOTF 050" panose="02020503020101020101" pitchFamily="18" charset="-127"/>
              </a:defRPr>
            </a:lvl1pPr>
          </a:lstStyle>
          <a:p>
            <a:r>
              <a:rPr kumimoji="1" lang="ko-KR" altLang="en-US"/>
              <a:t>마스터 텍스트 스타일을 편집합니다</a:t>
            </a:r>
            <a:endParaRPr kumimoji="1" lang="en-US" altLang="ko-KR"/>
          </a:p>
        </p:txBody>
      </p:sp>
      <p:sp>
        <p:nvSpPr>
          <p:cNvPr id="20" name="내용 개체 틀 32">
            <a:extLst>
              <a:ext uri="{FF2B5EF4-FFF2-40B4-BE49-F238E27FC236}">
                <a16:creationId xmlns:a16="http://schemas.microsoft.com/office/drawing/2014/main" id="{3948F24B-96B4-8944-AAAA-47CE05A50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76708" y="2128461"/>
            <a:ext cx="6769288" cy="1238249"/>
          </a:xfrm>
        </p:spPr>
        <p:txBody>
          <a:bodyPr>
            <a:noAutofit/>
          </a:bodyPr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400" b="0" i="0">
                <a:solidFill>
                  <a:srgbClr val="757879"/>
                </a:solidFill>
                <a:latin typeface="210 GulimOTF 030" panose="02020503020101020101" pitchFamily="18" charset="-127"/>
                <a:ea typeface="210 GulimOTF 030" panose="02020503020101020101" pitchFamily="18" charset="-127"/>
              </a:defRPr>
            </a:lvl1pPr>
          </a:lstStyle>
          <a:p>
            <a:r>
              <a:rPr kumimoji="1" lang="ko-KR" altLang="en-US"/>
              <a:t>마스터 텍스트 스타일을 편집합니다</a:t>
            </a:r>
            <a:endParaRPr kumimoji="1" lang="en-US" altLang="ko-KR"/>
          </a:p>
        </p:txBody>
      </p:sp>
      <p:sp>
        <p:nvSpPr>
          <p:cNvPr id="2" name="순서도: 수동 입력 1"/>
          <p:cNvSpPr/>
          <p:nvPr userDrawn="1"/>
        </p:nvSpPr>
        <p:spPr>
          <a:xfrm rot="5400000">
            <a:off x="4898378" y="-4898383"/>
            <a:ext cx="643814" cy="1044058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1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1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1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동 입력 1"/>
          <p:cNvSpPr/>
          <p:nvPr userDrawn="1"/>
        </p:nvSpPr>
        <p:spPr>
          <a:xfrm rot="5400000" flipH="1" flipV="1">
            <a:off x="10718997" y="-828552"/>
            <a:ext cx="644456" cy="230155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10 h 10000"/>
              <a:gd name="connsiteX0" fmla="*/ 0 w 10110"/>
              <a:gd name="connsiteY0" fmla="*/ 3849 h 13339"/>
              <a:gd name="connsiteX1" fmla="*/ 10110 w 10110"/>
              <a:gd name="connsiteY1" fmla="*/ 0 h 13339"/>
              <a:gd name="connsiteX2" fmla="*/ 10000 w 10110"/>
              <a:gd name="connsiteY2" fmla="*/ 13339 h 13339"/>
              <a:gd name="connsiteX3" fmla="*/ 0 w 10110"/>
              <a:gd name="connsiteY3" fmla="*/ 13339 h 13339"/>
              <a:gd name="connsiteX4" fmla="*/ 0 w 10110"/>
              <a:gd name="connsiteY4" fmla="*/ 3849 h 13339"/>
              <a:gd name="connsiteX0" fmla="*/ 0 w 10110"/>
              <a:gd name="connsiteY0" fmla="*/ 2603 h 13339"/>
              <a:gd name="connsiteX1" fmla="*/ 10110 w 10110"/>
              <a:gd name="connsiteY1" fmla="*/ 0 h 13339"/>
              <a:gd name="connsiteX2" fmla="*/ 10000 w 10110"/>
              <a:gd name="connsiteY2" fmla="*/ 13339 h 13339"/>
              <a:gd name="connsiteX3" fmla="*/ 0 w 10110"/>
              <a:gd name="connsiteY3" fmla="*/ 13339 h 13339"/>
              <a:gd name="connsiteX4" fmla="*/ 0 w 10110"/>
              <a:gd name="connsiteY4" fmla="*/ 2603 h 13339"/>
              <a:gd name="connsiteX0" fmla="*/ 0 w 10010"/>
              <a:gd name="connsiteY0" fmla="*/ 2603 h 13339"/>
              <a:gd name="connsiteX1" fmla="*/ 10000 w 10010"/>
              <a:gd name="connsiteY1" fmla="*/ 0 h 13339"/>
              <a:gd name="connsiteX2" fmla="*/ 10000 w 10010"/>
              <a:gd name="connsiteY2" fmla="*/ 13339 h 13339"/>
              <a:gd name="connsiteX3" fmla="*/ 0 w 10010"/>
              <a:gd name="connsiteY3" fmla="*/ 13339 h 13339"/>
              <a:gd name="connsiteX4" fmla="*/ 0 w 10010"/>
              <a:gd name="connsiteY4" fmla="*/ 2603 h 13339"/>
              <a:gd name="connsiteX0" fmla="*/ 0 w 10004"/>
              <a:gd name="connsiteY0" fmla="*/ 3223 h 13959"/>
              <a:gd name="connsiteX1" fmla="*/ 9890 w 10004"/>
              <a:gd name="connsiteY1" fmla="*/ 0 h 13959"/>
              <a:gd name="connsiteX2" fmla="*/ 10000 w 10004"/>
              <a:gd name="connsiteY2" fmla="*/ 13959 h 13959"/>
              <a:gd name="connsiteX3" fmla="*/ 0 w 10004"/>
              <a:gd name="connsiteY3" fmla="*/ 13959 h 13959"/>
              <a:gd name="connsiteX4" fmla="*/ 0 w 10004"/>
              <a:gd name="connsiteY4" fmla="*/ 3223 h 13959"/>
              <a:gd name="connsiteX0" fmla="*/ 0 w 10004"/>
              <a:gd name="connsiteY0" fmla="*/ 3223 h 13959"/>
              <a:gd name="connsiteX1" fmla="*/ 9890 w 10004"/>
              <a:gd name="connsiteY1" fmla="*/ 0 h 13959"/>
              <a:gd name="connsiteX2" fmla="*/ 10000 w 10004"/>
              <a:gd name="connsiteY2" fmla="*/ 13959 h 13959"/>
              <a:gd name="connsiteX3" fmla="*/ 0 w 10004"/>
              <a:gd name="connsiteY3" fmla="*/ 13959 h 13959"/>
              <a:gd name="connsiteX4" fmla="*/ 0 w 10004"/>
              <a:gd name="connsiteY4" fmla="*/ 3223 h 13959"/>
              <a:gd name="connsiteX0" fmla="*/ 0 w 10004"/>
              <a:gd name="connsiteY0" fmla="*/ 3223 h 13959"/>
              <a:gd name="connsiteX1" fmla="*/ 9890 w 10004"/>
              <a:gd name="connsiteY1" fmla="*/ 0 h 13959"/>
              <a:gd name="connsiteX2" fmla="*/ 10000 w 10004"/>
              <a:gd name="connsiteY2" fmla="*/ 13959 h 13959"/>
              <a:gd name="connsiteX3" fmla="*/ 0 w 10004"/>
              <a:gd name="connsiteY3" fmla="*/ 13959 h 13959"/>
              <a:gd name="connsiteX4" fmla="*/ 0 w 10004"/>
              <a:gd name="connsiteY4" fmla="*/ 3223 h 13959"/>
              <a:gd name="connsiteX0" fmla="*/ 0 w 10010"/>
              <a:gd name="connsiteY0" fmla="*/ 3223 h 13959"/>
              <a:gd name="connsiteX1" fmla="*/ 10000 w 10010"/>
              <a:gd name="connsiteY1" fmla="*/ 0 h 13959"/>
              <a:gd name="connsiteX2" fmla="*/ 10000 w 10010"/>
              <a:gd name="connsiteY2" fmla="*/ 13959 h 13959"/>
              <a:gd name="connsiteX3" fmla="*/ 0 w 10010"/>
              <a:gd name="connsiteY3" fmla="*/ 13959 h 13959"/>
              <a:gd name="connsiteX4" fmla="*/ 0 w 10010"/>
              <a:gd name="connsiteY4" fmla="*/ 3223 h 13959"/>
              <a:gd name="connsiteX0" fmla="*/ 0 w 10010"/>
              <a:gd name="connsiteY0" fmla="*/ 2893 h 13959"/>
              <a:gd name="connsiteX1" fmla="*/ 10000 w 10010"/>
              <a:gd name="connsiteY1" fmla="*/ 0 h 13959"/>
              <a:gd name="connsiteX2" fmla="*/ 10000 w 10010"/>
              <a:gd name="connsiteY2" fmla="*/ 13959 h 13959"/>
              <a:gd name="connsiteX3" fmla="*/ 0 w 10010"/>
              <a:gd name="connsiteY3" fmla="*/ 13959 h 13959"/>
              <a:gd name="connsiteX4" fmla="*/ 0 w 10010"/>
              <a:gd name="connsiteY4" fmla="*/ 2893 h 13959"/>
              <a:gd name="connsiteX0" fmla="*/ 0 w 10010"/>
              <a:gd name="connsiteY0" fmla="*/ 3003 h 13959"/>
              <a:gd name="connsiteX1" fmla="*/ 10000 w 10010"/>
              <a:gd name="connsiteY1" fmla="*/ 0 h 13959"/>
              <a:gd name="connsiteX2" fmla="*/ 10000 w 10010"/>
              <a:gd name="connsiteY2" fmla="*/ 13959 h 13959"/>
              <a:gd name="connsiteX3" fmla="*/ 0 w 10010"/>
              <a:gd name="connsiteY3" fmla="*/ 13959 h 13959"/>
              <a:gd name="connsiteX4" fmla="*/ 0 w 10010"/>
              <a:gd name="connsiteY4" fmla="*/ 3003 h 13959"/>
              <a:gd name="connsiteX0" fmla="*/ 0 w 10010"/>
              <a:gd name="connsiteY0" fmla="*/ 3360 h 14316"/>
              <a:gd name="connsiteX1" fmla="*/ 10000 w 10010"/>
              <a:gd name="connsiteY1" fmla="*/ 0 h 14316"/>
              <a:gd name="connsiteX2" fmla="*/ 10000 w 10010"/>
              <a:gd name="connsiteY2" fmla="*/ 14316 h 14316"/>
              <a:gd name="connsiteX3" fmla="*/ 0 w 10010"/>
              <a:gd name="connsiteY3" fmla="*/ 14316 h 14316"/>
              <a:gd name="connsiteX4" fmla="*/ 0 w 10010"/>
              <a:gd name="connsiteY4" fmla="*/ 3360 h 1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4316">
                <a:moveTo>
                  <a:pt x="0" y="3360"/>
                </a:moveTo>
                <a:lnTo>
                  <a:pt x="10000" y="0"/>
                </a:lnTo>
                <a:cubicBezTo>
                  <a:pt x="9963" y="4446"/>
                  <a:pt x="10037" y="9870"/>
                  <a:pt x="10000" y="14316"/>
                </a:cubicBezTo>
                <a:lnTo>
                  <a:pt x="0" y="14316"/>
                </a:lnTo>
                <a:lnTo>
                  <a:pt x="0" y="336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58" y="15161"/>
            <a:ext cx="1497340" cy="6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6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49921-D59E-E78A-B9BA-916A894D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F3EBC-C974-CB10-50AA-24B504EA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4F960-3990-4FE6-8866-7ABBE8984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D5D5F-8642-1C40-5AA9-E85FAB46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8067C-F786-AD15-23B3-337CCF98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1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1E657-9FE6-3080-DDB4-BC2C4723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76E37-7BD9-C8DC-772F-4711469EA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B607BB-851F-B60E-5169-195B21F4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2F614-EBBB-EEBD-0844-7D8F52B5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395F4-791A-0B31-D34E-F43D69D5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4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A6951-94C5-F208-9DCD-B2AC31E0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22FF6-4D0D-4646-FAE3-6C72E1629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C8157-1B08-C546-0CA8-7106B97FE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5F31EB-E87D-9ADE-4852-8D80075E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076FC2-ECA0-7E7E-CADF-D309A64D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D1E4D-7BA1-C74E-AF5A-5759F69A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2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572AC-21E4-8D82-9D4F-17222A9DD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18FE81-9783-37A8-C52D-70ECC161C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D44320-630C-1E45-B17C-CFD6DBCC7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A994DE-4EC6-9AA5-2E4B-E45C4E161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9479AE-2023-69C3-2023-14BD1D169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CA5B44-4E29-9EC1-0685-FF529CE0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DD7180-B597-2591-CB1A-4E2C1A3C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7EFA36-3BC6-FDC1-097F-2F59D14E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4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6A2B-C277-650E-67ED-3A4A46F9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23C5C2-8C87-B98D-3277-156E8CEC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9675-33B5-8C56-8852-3D0086CB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D05ED3-ABD7-4D1A-B0BC-85B24AA8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0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7C8E04-CE0B-2460-CDC0-612D9D1B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33CB7A-2C6E-28A0-C1EB-D54D67F2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CBA01-DBC2-952E-5485-8031E539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2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A89CD-AEBD-28DE-35F4-9F549015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3ECD8-BF15-E729-06F3-F02DB368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FF8080-B1A7-FB7E-E21B-4F83F12CA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2C7046-DE95-6FBB-5528-EAC930A8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C25E00-E119-78C6-B1EA-C34D554E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79A53-B2CC-98FA-4E96-39606E1D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57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B6704-B6E9-32EF-B615-94CFB932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665000-DF88-BC22-DDBB-A759308DA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9C1CC4-3DE8-E4F0-49CA-47BD3208C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DEF583-2D8D-8D72-70A1-648C4B8C3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B24A4-725E-87AF-A977-FACC8005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9A5A5C-1670-605D-1DE1-E33DB30B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65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1B903A-A240-D844-25B6-1AA3644B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EBAD5C-452C-E645-7FFA-EBDC44BF6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8A9CF-9BD3-6D87-BB66-B9F74FD9D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009ED-9A3C-44B0-8701-BA2894702D5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B9EF7A-B210-EF24-9C67-D25631C93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630F8-904A-591E-340B-C02B31C59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BA6DD-A48E-4D7E-AFE7-40290B225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5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microsoft.com/office/2007/relationships/hdphoto" Target="../media/hdphoto5.wdp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microsoft.com/office/2007/relationships/hdphoto" Target="../media/hdphoto5.wdp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microsoft.com/office/2007/relationships/hdphoto" Target="../media/hdphoto5.wdp"/><Relationship Id="rId9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microsoft.com/office/2007/relationships/hdphoto" Target="../media/hdphoto9.wdp"/><Relationship Id="rId12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microsoft.com/office/2007/relationships/hdphoto" Target="../media/hdphoto1.wdp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5.png"/><Relationship Id="rId5" Type="http://schemas.microsoft.com/office/2007/relationships/hdphoto" Target="../media/hdphoto5.wdp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74712" y="2864450"/>
            <a:ext cx="7440827" cy="89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536" tIns="42768" rIns="85536" bIns="42768" anchor="ctr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2667" b="1" dirty="0">
                <a:latin typeface="+mj-ea"/>
                <a:ea typeface="+mj-ea"/>
              </a:rPr>
              <a:t>[</a:t>
            </a:r>
            <a:r>
              <a:rPr lang="ko-KR" altLang="en-US" sz="2667" b="1" dirty="0">
                <a:latin typeface="+mj-ea"/>
                <a:ea typeface="+mj-ea"/>
              </a:rPr>
              <a:t>온리원 중등</a:t>
            </a:r>
            <a:r>
              <a:rPr lang="en-US" altLang="ko-KR" sz="2667" b="1" dirty="0">
                <a:latin typeface="+mj-ea"/>
                <a:ea typeface="+mj-ea"/>
              </a:rPr>
              <a:t>]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905" b="1" dirty="0">
                <a:latin typeface="+mj-ea"/>
                <a:ea typeface="+mj-ea"/>
              </a:rPr>
              <a:t>메타인지앱 메인 개편 </a:t>
            </a:r>
            <a:endParaRPr lang="en-US" altLang="ko-KR" sz="1905" b="1" dirty="0">
              <a:latin typeface="+mj-ea"/>
              <a:ea typeface="+mj-ea"/>
            </a:endParaRPr>
          </a:p>
        </p:txBody>
      </p:sp>
      <p:graphicFrame>
        <p:nvGraphicFramePr>
          <p:cNvPr id="3" name="Group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70469"/>
              </p:ext>
            </p:extLst>
          </p:nvPr>
        </p:nvGraphicFramePr>
        <p:xfrm>
          <a:off x="9044899" y="5593976"/>
          <a:ext cx="2880320" cy="917292"/>
        </p:xfrm>
        <a:graphic>
          <a:graphicData uri="http://schemas.openxmlformats.org/drawingml/2006/table">
            <a:tbl>
              <a:tblPr/>
              <a:tblGrid>
                <a:gridCol w="68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106765" marR="106765" marT="53382" marB="53382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6765" marR="106765" marT="53382" marB="53382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06765" marR="106765" marT="53382" marB="53382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6765" marR="106765" marT="53382" marB="53382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06765" marR="106765" marT="53382" marB="53382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서비스기획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cell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이미영 </a:t>
                      </a:r>
                    </a:p>
                  </a:txBody>
                  <a:tcPr marL="106765" marR="106765" marT="53382" marB="53382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0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7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3D01CB-0B18-4DF5-B032-CF03ED2CF5F9}"/>
              </a:ext>
            </a:extLst>
          </p:cNvPr>
          <p:cNvSpPr/>
          <p:nvPr/>
        </p:nvSpPr>
        <p:spPr>
          <a:xfrm>
            <a:off x="1611760" y="1334350"/>
            <a:ext cx="1414789" cy="447627"/>
          </a:xfrm>
          <a:prstGeom prst="roundRect">
            <a:avLst>
              <a:gd name="adj" fmla="val 1410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과목별 미션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8A64C6-1CEB-0DF6-2261-0476284512EF}"/>
              </a:ext>
            </a:extLst>
          </p:cNvPr>
          <p:cNvSpPr/>
          <p:nvPr/>
        </p:nvSpPr>
        <p:spPr>
          <a:xfrm>
            <a:off x="195049" y="1781977"/>
            <a:ext cx="8747266" cy="4295981"/>
          </a:xfrm>
          <a:prstGeom prst="roundRect">
            <a:avLst>
              <a:gd name="adj" fmla="val 4109"/>
            </a:avLst>
          </a:prstGeom>
          <a:solidFill>
            <a:schemeClr val="tx2">
              <a:lumMod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메인</a:t>
            </a:r>
            <a:r>
              <a:rPr lang="en-US" altLang="ko-KR" dirty="0">
                <a:latin typeface="+mn-ea"/>
                <a:ea typeface="+mn-ea"/>
              </a:rPr>
              <a:t>&gt;AI </a:t>
            </a:r>
            <a:r>
              <a:rPr lang="ko-KR" altLang="en-US" dirty="0">
                <a:latin typeface="+mn-ea"/>
                <a:ea typeface="+mn-ea"/>
              </a:rPr>
              <a:t>메타보드 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보상받기 팝업 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56312"/>
              </p:ext>
            </p:extLst>
          </p:nvPr>
        </p:nvGraphicFramePr>
        <p:xfrm>
          <a:off x="9003305" y="600815"/>
          <a:ext cx="3200400" cy="617343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28954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871446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디자인 요청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보상획득한 이미지로 화려하게 디자인 요청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팝업 닫힘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" y="507691"/>
            <a:ext cx="8695765" cy="64639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1A45CE-BE96-ECAF-15AE-E6F6813AD52A}"/>
              </a:ext>
            </a:extLst>
          </p:cNvPr>
          <p:cNvSpPr/>
          <p:nvPr/>
        </p:nvSpPr>
        <p:spPr>
          <a:xfrm>
            <a:off x="177798" y="1334350"/>
            <a:ext cx="1432040" cy="606714"/>
          </a:xfrm>
          <a:prstGeom prst="roundRect">
            <a:avLst>
              <a:gd name="adj" fmla="val 1747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</a:t>
            </a:r>
            <a:r>
              <a:rPr lang="ko-KR" altLang="en-US" b="1" dirty="0"/>
              <a:t>메타보드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7479F3D-FD42-920A-DB80-E9C523DD6B8D}"/>
              </a:ext>
            </a:extLst>
          </p:cNvPr>
          <p:cNvSpPr/>
          <p:nvPr/>
        </p:nvSpPr>
        <p:spPr>
          <a:xfrm>
            <a:off x="285048" y="2327375"/>
            <a:ext cx="2055301" cy="33225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중등수학 </a:t>
            </a:r>
            <a:r>
              <a:rPr lang="en-US" altLang="ko-KR" sz="1050" b="1" dirty="0">
                <a:solidFill>
                  <a:schemeClr val="bg1"/>
                </a:solidFill>
              </a:rPr>
              <a:t>1-1 </a:t>
            </a:r>
            <a:r>
              <a:rPr lang="ko-KR" altLang="en-US" sz="1050" b="1" dirty="0">
                <a:solidFill>
                  <a:schemeClr val="bg1"/>
                </a:solidFill>
              </a:rPr>
              <a:t>내신완공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0D5CED1-D7F3-C625-4BC4-D4EB9E9814A1}"/>
              </a:ext>
            </a:extLst>
          </p:cNvPr>
          <p:cNvSpPr/>
          <p:nvPr/>
        </p:nvSpPr>
        <p:spPr>
          <a:xfrm>
            <a:off x="2420104" y="2328076"/>
            <a:ext cx="2055301" cy="33225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>
                    <a:lumMod val="85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1-2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내신완공 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63BEBF-81D6-D3C6-38B8-38B70461373C}"/>
              </a:ext>
            </a:extLst>
          </p:cNvPr>
          <p:cNvGrpSpPr/>
          <p:nvPr/>
        </p:nvGrpSpPr>
        <p:grpSpPr>
          <a:xfrm>
            <a:off x="6026449" y="1368548"/>
            <a:ext cx="1388667" cy="319079"/>
            <a:chOff x="5977668" y="1377674"/>
            <a:chExt cx="1388667" cy="319079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7C97168A-4DA2-D71A-62B1-5B8FEF556374}"/>
                </a:ext>
              </a:extLst>
            </p:cNvPr>
            <p:cNvSpPr/>
            <p:nvPr/>
          </p:nvSpPr>
          <p:spPr>
            <a:xfrm>
              <a:off x="5977668" y="1377674"/>
              <a:ext cx="1282451" cy="319079"/>
            </a:xfrm>
            <a:prstGeom prst="roundRect">
              <a:avLst>
                <a:gd name="adj" fmla="val 4111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5A1551BB-B982-57D1-23D3-31FCEFEEBE31}"/>
                </a:ext>
              </a:extLst>
            </p:cNvPr>
            <p:cNvSpPr/>
            <p:nvPr/>
          </p:nvSpPr>
          <p:spPr>
            <a:xfrm>
              <a:off x="6019690" y="1426958"/>
              <a:ext cx="658146" cy="231522"/>
            </a:xfrm>
            <a:prstGeom prst="roundRect">
              <a:avLst>
                <a:gd name="adj" fmla="val 3247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쌤미션 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5E24A16-0CAF-5E2D-6477-D15277A8B2A5}"/>
                </a:ext>
              </a:extLst>
            </p:cNvPr>
            <p:cNvSpPr txBox="1"/>
            <p:nvPr/>
          </p:nvSpPr>
          <p:spPr>
            <a:xfrm>
              <a:off x="6652453" y="1424507"/>
              <a:ext cx="7138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자율미션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D8E72880-CBA8-7A91-EF9D-C56B8DBE18D8}"/>
              </a:ext>
            </a:extLst>
          </p:cNvPr>
          <p:cNvSpPr txBox="1"/>
          <p:nvPr/>
        </p:nvSpPr>
        <p:spPr>
          <a:xfrm>
            <a:off x="7584251" y="1409867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 </a:t>
            </a:r>
            <a:r>
              <a:rPr lang="ko-KR" altLang="en-US" sz="1050" dirty="0"/>
              <a:t>메타보드 이용안내</a:t>
            </a: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8583676E-499C-F57D-41F2-5A65BEE75F3F}"/>
              </a:ext>
            </a:extLst>
          </p:cNvPr>
          <p:cNvSpPr/>
          <p:nvPr/>
        </p:nvSpPr>
        <p:spPr>
          <a:xfrm>
            <a:off x="7392800" y="1422921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1D7C4C5-55BC-9A91-63D9-C97F72EA1B31}"/>
              </a:ext>
            </a:extLst>
          </p:cNvPr>
          <p:cNvSpPr txBox="1"/>
          <p:nvPr/>
        </p:nvSpPr>
        <p:spPr>
          <a:xfrm>
            <a:off x="9003305" y="6597391"/>
            <a:ext cx="3170765" cy="260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다음페이지 계속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12CDEFE-D586-DD86-B071-A4551B13E2CD}"/>
              </a:ext>
            </a:extLst>
          </p:cNvPr>
          <p:cNvSpPr/>
          <p:nvPr/>
        </p:nvSpPr>
        <p:spPr>
          <a:xfrm>
            <a:off x="6499126" y="2535877"/>
            <a:ext cx="2318042" cy="3189380"/>
          </a:xfrm>
          <a:prstGeom prst="roundRect">
            <a:avLst>
              <a:gd name="adj" fmla="val 1264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6C1CB2-32B0-D16F-AD6D-6CE12A2060C6}"/>
              </a:ext>
            </a:extLst>
          </p:cNvPr>
          <p:cNvSpPr txBox="1"/>
          <p:nvPr/>
        </p:nvSpPr>
        <p:spPr>
          <a:xfrm>
            <a:off x="6720783" y="3081941"/>
            <a:ext cx="1800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남은 퀘스트 </a:t>
            </a:r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r>
              <a:rPr lang="ko-KR" altLang="en-US" sz="1400" b="1" dirty="0">
                <a:solidFill>
                  <a:srgbClr val="FF0000"/>
                </a:solidFill>
              </a:rPr>
              <a:t>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/>
              <a:t>성공 </a:t>
            </a:r>
            <a:r>
              <a:rPr lang="en-US" altLang="ko-KR" sz="1100" dirty="0"/>
              <a:t>2</a:t>
            </a:r>
            <a:r>
              <a:rPr lang="ko-KR" altLang="en-US" sz="1100" dirty="0"/>
              <a:t>ㅣ획득포인트 </a:t>
            </a:r>
            <a:r>
              <a:rPr lang="en-US" altLang="ko-KR" sz="1100" dirty="0"/>
              <a:t>500P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785E03-CFE7-EF33-51C1-8EF9140D27C1}"/>
              </a:ext>
            </a:extLst>
          </p:cNvPr>
          <p:cNvSpPr txBox="1"/>
          <p:nvPr/>
        </p:nvSpPr>
        <p:spPr>
          <a:xfrm>
            <a:off x="6859497" y="269205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/>
              <a:t>AI</a:t>
            </a:r>
            <a:r>
              <a:rPr lang="ko-KR" altLang="en-US" b="1" dirty="0"/>
              <a:t>채움퀘스트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24F280-BC0E-DE2A-78E8-CE0CE63D1A85}"/>
              </a:ext>
            </a:extLst>
          </p:cNvPr>
          <p:cNvSpPr/>
          <p:nvPr/>
        </p:nvSpPr>
        <p:spPr>
          <a:xfrm>
            <a:off x="6655936" y="3664526"/>
            <a:ext cx="923819" cy="68500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수학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262D4B6-3BEF-1F83-583D-02A57BCC66BF}"/>
              </a:ext>
            </a:extLst>
          </p:cNvPr>
          <p:cNvSpPr/>
          <p:nvPr/>
        </p:nvSpPr>
        <p:spPr>
          <a:xfrm>
            <a:off x="7707265" y="3650405"/>
            <a:ext cx="907201" cy="67469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72C359-5DBD-E6FB-AA70-E768B7A08248}"/>
              </a:ext>
            </a:extLst>
          </p:cNvPr>
          <p:cNvSpPr/>
          <p:nvPr/>
        </p:nvSpPr>
        <p:spPr>
          <a:xfrm>
            <a:off x="6688857" y="4476555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과학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7C82EC4-39AA-F3C8-1C57-96CD32439255}"/>
              </a:ext>
            </a:extLst>
          </p:cNvPr>
          <p:cNvSpPr/>
          <p:nvPr/>
        </p:nvSpPr>
        <p:spPr>
          <a:xfrm>
            <a:off x="7715979" y="4450843"/>
            <a:ext cx="907201" cy="643382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역사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FE48FD-1268-A4C5-258B-95625C3A484E}"/>
              </a:ext>
            </a:extLst>
          </p:cNvPr>
          <p:cNvSpPr txBox="1"/>
          <p:nvPr/>
        </p:nvSpPr>
        <p:spPr>
          <a:xfrm>
            <a:off x="7192107" y="530178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오늘 자정 마감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B989274-43A5-9772-3F3C-BA4EF623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2399" y="4694164"/>
            <a:ext cx="242185" cy="2766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2601AD-319B-91BF-F80B-0390AC617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3653" y="3792998"/>
            <a:ext cx="301698" cy="344628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7F0263-0F83-5B49-C89E-758FCA98A78F}"/>
              </a:ext>
            </a:extLst>
          </p:cNvPr>
          <p:cNvGraphicFramePr>
            <a:graphicFrameLocks noGrp="1"/>
          </p:cNvGraphicFramePr>
          <p:nvPr/>
        </p:nvGraphicFramePr>
        <p:xfrm>
          <a:off x="246892" y="3074519"/>
          <a:ext cx="6056600" cy="2838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660">
                  <a:extLst>
                    <a:ext uri="{9D8B030D-6E8A-4147-A177-3AD203B41FA5}">
                      <a16:colId xmlns:a16="http://schemas.microsoft.com/office/drawing/2014/main" val="647756471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23752515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100691682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32169929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91711484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03580847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65379518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128189586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06446625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549582560"/>
                    </a:ext>
                  </a:extLst>
                </a:gridCol>
              </a:tblGrid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42655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B20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634181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54793"/>
                  </a:ext>
                </a:extLst>
              </a:tr>
              <a:tr h="517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24347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29891"/>
                  </a:ext>
                </a:extLst>
              </a:tr>
            </a:tbl>
          </a:graphicData>
        </a:graphic>
      </p:graphicFrame>
      <p:sp>
        <p:nvSpPr>
          <p:cNvPr id="53" name="별: 꼭짓점 5개 52">
            <a:extLst>
              <a:ext uri="{FF2B5EF4-FFF2-40B4-BE49-F238E27FC236}">
                <a16:creationId xmlns:a16="http://schemas.microsoft.com/office/drawing/2014/main" id="{0C3D6679-43E3-44A9-0ACA-CB81003659B1}"/>
              </a:ext>
            </a:extLst>
          </p:cNvPr>
          <p:cNvSpPr/>
          <p:nvPr/>
        </p:nvSpPr>
        <p:spPr>
          <a:xfrm>
            <a:off x="973814" y="3190620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CCB89CE-3646-F88A-2D1F-FCF7F12004E7}"/>
              </a:ext>
            </a:extLst>
          </p:cNvPr>
          <p:cNvGrpSpPr/>
          <p:nvPr/>
        </p:nvGrpSpPr>
        <p:grpSpPr>
          <a:xfrm>
            <a:off x="1569051" y="3196066"/>
            <a:ext cx="366388" cy="363541"/>
            <a:chOff x="2640972" y="943751"/>
            <a:chExt cx="439844" cy="462198"/>
          </a:xfrm>
        </p:grpSpPr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BFD55186-60DC-5DBA-53A4-B9309851719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D617D65-3E2F-93C4-9D60-EF367B939402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4BCE6565-650F-5364-E8BE-795A3B9B7FE9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FE9D514A-DD18-111F-8B38-1E7BCB6864E8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58">
                <a:extLst>
                  <a:ext uri="{FF2B5EF4-FFF2-40B4-BE49-F238E27FC236}">
                    <a16:creationId xmlns:a16="http://schemas.microsoft.com/office/drawing/2014/main" id="{402FE047-B9B4-B75E-02A1-BE8B214E3953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0" name="별: 꼭짓점 5개 59">
            <a:extLst>
              <a:ext uri="{FF2B5EF4-FFF2-40B4-BE49-F238E27FC236}">
                <a16:creationId xmlns:a16="http://schemas.microsoft.com/office/drawing/2014/main" id="{D240156B-7B04-1A65-11A6-585FC43E3FD9}"/>
              </a:ext>
            </a:extLst>
          </p:cNvPr>
          <p:cNvSpPr/>
          <p:nvPr/>
        </p:nvSpPr>
        <p:spPr>
          <a:xfrm>
            <a:off x="388754" y="3204164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B792338-7635-8968-4DD7-26C9A120F588}"/>
              </a:ext>
            </a:extLst>
          </p:cNvPr>
          <p:cNvSpPr/>
          <p:nvPr/>
        </p:nvSpPr>
        <p:spPr>
          <a:xfrm>
            <a:off x="299147" y="1891927"/>
            <a:ext cx="795634" cy="362742"/>
          </a:xfrm>
          <a:prstGeom prst="roundRect">
            <a:avLst>
              <a:gd name="adj" fmla="val 3503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</a:rPr>
              <a:t>수학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AC4E34E-5972-0334-EC24-699661592183}"/>
              </a:ext>
            </a:extLst>
          </p:cNvPr>
          <p:cNvSpPr/>
          <p:nvPr/>
        </p:nvSpPr>
        <p:spPr>
          <a:xfrm>
            <a:off x="1166700" y="1891927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사회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9B5A674-D417-500D-D9CD-8D38002B0AA4}"/>
              </a:ext>
            </a:extLst>
          </p:cNvPr>
          <p:cNvSpPr/>
          <p:nvPr/>
        </p:nvSpPr>
        <p:spPr>
          <a:xfrm>
            <a:off x="2056889" y="1882649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과학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F696EED-7EE2-3905-84D9-73A81B41F613}"/>
              </a:ext>
            </a:extLst>
          </p:cNvPr>
          <p:cNvSpPr/>
          <p:nvPr/>
        </p:nvSpPr>
        <p:spPr>
          <a:xfrm>
            <a:off x="2924442" y="1882649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국어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F550646-B7E7-D418-F156-7847F4328EB9}"/>
              </a:ext>
            </a:extLst>
          </p:cNvPr>
          <p:cNvSpPr/>
          <p:nvPr/>
        </p:nvSpPr>
        <p:spPr>
          <a:xfrm>
            <a:off x="3775351" y="1890831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영어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699FD22-D007-2211-3760-F1F17F7A390A}"/>
              </a:ext>
            </a:extLst>
          </p:cNvPr>
          <p:cNvSpPr/>
          <p:nvPr/>
        </p:nvSpPr>
        <p:spPr>
          <a:xfrm>
            <a:off x="4626260" y="1882649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역사</a:t>
            </a:r>
          </a:p>
        </p:txBody>
      </p:sp>
      <p:sp>
        <p:nvSpPr>
          <p:cNvPr id="69" name="별: 꼭짓점 5개 68">
            <a:extLst>
              <a:ext uri="{FF2B5EF4-FFF2-40B4-BE49-F238E27FC236}">
                <a16:creationId xmlns:a16="http://schemas.microsoft.com/office/drawing/2014/main" id="{680530C1-6723-FC8F-53F2-C6C798F78FA2}"/>
              </a:ext>
            </a:extLst>
          </p:cNvPr>
          <p:cNvSpPr/>
          <p:nvPr/>
        </p:nvSpPr>
        <p:spPr>
          <a:xfrm>
            <a:off x="3786837" y="2754438"/>
            <a:ext cx="254815" cy="206815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A8A831B-9A9E-12C7-7B35-270F9D32E13E}"/>
              </a:ext>
            </a:extLst>
          </p:cNvPr>
          <p:cNvGrpSpPr/>
          <p:nvPr/>
        </p:nvGrpSpPr>
        <p:grpSpPr>
          <a:xfrm>
            <a:off x="4487659" y="2716037"/>
            <a:ext cx="253926" cy="265799"/>
            <a:chOff x="2640972" y="943751"/>
            <a:chExt cx="439844" cy="462198"/>
          </a:xfrm>
        </p:grpSpPr>
        <p:sp>
          <p:nvSpPr>
            <p:cNvPr id="71" name="별: 꼭짓점 5개 70">
              <a:extLst>
                <a:ext uri="{FF2B5EF4-FFF2-40B4-BE49-F238E27FC236}">
                  <a16:creationId xmlns:a16="http://schemas.microsoft.com/office/drawing/2014/main" id="{40444BFE-6E25-C6B1-495F-72ACCE39878D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rgbClr val="13A9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6CBB70C-142D-D23F-3112-DDD68CE27232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id="{AFF7E3D3-5991-0327-6139-A1EB3D363BA1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이등변 삼각형 73">
                <a:extLst>
                  <a:ext uri="{FF2B5EF4-FFF2-40B4-BE49-F238E27FC236}">
                    <a16:creationId xmlns:a16="http://schemas.microsoft.com/office/drawing/2014/main" id="{B3BF3BAF-DFBB-58A2-DBA4-D6F423D4F9B9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이등변 삼각형 74">
                <a:extLst>
                  <a:ext uri="{FF2B5EF4-FFF2-40B4-BE49-F238E27FC236}">
                    <a16:creationId xmlns:a16="http://schemas.microsoft.com/office/drawing/2014/main" id="{CE214B7A-0E74-0B6D-4208-801A59659307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6" name="별: 꼭짓점 5개 75">
            <a:extLst>
              <a:ext uri="{FF2B5EF4-FFF2-40B4-BE49-F238E27FC236}">
                <a16:creationId xmlns:a16="http://schemas.microsoft.com/office/drawing/2014/main" id="{6FAFF84F-B231-4448-098A-9F6C2442D428}"/>
              </a:ext>
            </a:extLst>
          </p:cNvPr>
          <p:cNvSpPr/>
          <p:nvPr/>
        </p:nvSpPr>
        <p:spPr>
          <a:xfrm>
            <a:off x="5354881" y="2751628"/>
            <a:ext cx="211848" cy="189485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8D323-66E9-02CB-A902-66625B77256F}"/>
              </a:ext>
            </a:extLst>
          </p:cNvPr>
          <p:cNvSpPr txBox="1"/>
          <p:nvPr/>
        </p:nvSpPr>
        <p:spPr>
          <a:xfrm>
            <a:off x="3971625" y="27418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알아요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4A56A8-7BBA-B92D-1000-06BE44FFE331}"/>
              </a:ext>
            </a:extLst>
          </p:cNvPr>
          <p:cNvSpPr txBox="1"/>
          <p:nvPr/>
        </p:nvSpPr>
        <p:spPr>
          <a:xfrm>
            <a:off x="5550303" y="274427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몰라요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60A45FD-5EB4-0C9A-A74F-A9C56124B9C1}"/>
              </a:ext>
            </a:extLst>
          </p:cNvPr>
          <p:cNvSpPr txBox="1"/>
          <p:nvPr/>
        </p:nvSpPr>
        <p:spPr>
          <a:xfrm>
            <a:off x="4687329" y="273630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부족해요</a:t>
            </a:r>
          </a:p>
        </p:txBody>
      </p:sp>
      <p:sp>
        <p:nvSpPr>
          <p:cNvPr id="80" name="별: 꼭짓점 5개 79">
            <a:extLst>
              <a:ext uri="{FF2B5EF4-FFF2-40B4-BE49-F238E27FC236}">
                <a16:creationId xmlns:a16="http://schemas.microsoft.com/office/drawing/2014/main" id="{6F4B500B-D8A2-8E65-EF93-AE981A526FE3}"/>
              </a:ext>
            </a:extLst>
          </p:cNvPr>
          <p:cNvSpPr/>
          <p:nvPr/>
        </p:nvSpPr>
        <p:spPr>
          <a:xfrm>
            <a:off x="2750340" y="3198718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6E17EB-825A-207F-CB5D-2C3353D26FF6}"/>
              </a:ext>
            </a:extLst>
          </p:cNvPr>
          <p:cNvGrpSpPr/>
          <p:nvPr/>
        </p:nvGrpSpPr>
        <p:grpSpPr>
          <a:xfrm>
            <a:off x="3372472" y="3195199"/>
            <a:ext cx="366388" cy="363541"/>
            <a:chOff x="2640972" y="943751"/>
            <a:chExt cx="439844" cy="462198"/>
          </a:xfrm>
        </p:grpSpPr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53CA8A9F-0C75-3BD5-4F25-725F6FED846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BBCA0E-AF80-57CC-7E91-56B8B5BDAD2A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85" name="이등변 삼각형 84">
                <a:extLst>
                  <a:ext uri="{FF2B5EF4-FFF2-40B4-BE49-F238E27FC236}">
                    <a16:creationId xmlns:a16="http://schemas.microsoft.com/office/drawing/2014/main" id="{45A3360A-B01A-4D8D-6C4D-895C81EB377A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EF1C6F5C-2C31-44BA-C288-9E29BBD195BD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292DE7C3-26DA-0BDE-0CDC-418F00784D6A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8" name="별: 꼭짓점 5개 87">
            <a:extLst>
              <a:ext uri="{FF2B5EF4-FFF2-40B4-BE49-F238E27FC236}">
                <a16:creationId xmlns:a16="http://schemas.microsoft.com/office/drawing/2014/main" id="{10A6E9FC-01E2-AFB5-18B8-6D586F26CEF3}"/>
              </a:ext>
            </a:extLst>
          </p:cNvPr>
          <p:cNvSpPr/>
          <p:nvPr/>
        </p:nvSpPr>
        <p:spPr>
          <a:xfrm>
            <a:off x="2165280" y="3212262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별: 꼭짓점 5개 88">
            <a:extLst>
              <a:ext uri="{FF2B5EF4-FFF2-40B4-BE49-F238E27FC236}">
                <a16:creationId xmlns:a16="http://schemas.microsoft.com/office/drawing/2014/main" id="{F261469E-FF10-D0BE-DF06-0DBBFD477FAC}"/>
              </a:ext>
            </a:extLst>
          </p:cNvPr>
          <p:cNvSpPr/>
          <p:nvPr/>
        </p:nvSpPr>
        <p:spPr>
          <a:xfrm>
            <a:off x="3988865" y="3195269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별: 꼭짓점 5개 89">
            <a:extLst>
              <a:ext uri="{FF2B5EF4-FFF2-40B4-BE49-F238E27FC236}">
                <a16:creationId xmlns:a16="http://schemas.microsoft.com/office/drawing/2014/main" id="{12F2B387-942A-585D-1586-D4D3FF142FC7}"/>
              </a:ext>
            </a:extLst>
          </p:cNvPr>
          <p:cNvSpPr/>
          <p:nvPr/>
        </p:nvSpPr>
        <p:spPr>
          <a:xfrm>
            <a:off x="1629611" y="3785544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5BA8E9B0-9690-7D28-AD41-1C94F17F7AED}"/>
              </a:ext>
            </a:extLst>
          </p:cNvPr>
          <p:cNvSpPr/>
          <p:nvPr/>
        </p:nvSpPr>
        <p:spPr>
          <a:xfrm>
            <a:off x="2194499" y="3779035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CDA347-1E18-D6B1-5120-5A496AFC903C}"/>
              </a:ext>
            </a:extLst>
          </p:cNvPr>
          <p:cNvSpPr txBox="1"/>
          <p:nvPr/>
        </p:nvSpPr>
        <p:spPr>
          <a:xfrm>
            <a:off x="2726354" y="37761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보상</a:t>
            </a:r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받기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798CC96-84FE-9318-A26C-B82C3B091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487" y="3962423"/>
            <a:ext cx="242185" cy="276646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10B0449-1CBD-8BAF-F2BD-8740AB123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" b="99083" l="608" r="96657">
                        <a14:foregroundMark x1="57751" y1="1835" x2="57751" y2="1835"/>
                        <a14:foregroundMark x1="3951" y1="33333" x2="3951" y2="33333"/>
                        <a14:foregroundMark x1="97264" y1="44343" x2="97264" y2="44343"/>
                        <a14:foregroundMark x1="61702" y1="97248" x2="61702" y2="97248"/>
                        <a14:foregroundMark x1="46809" y1="99388" x2="46809" y2="99388"/>
                        <a14:foregroundMark x1="608" y1="44343" x2="608" y2="443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2107" y="3954291"/>
            <a:ext cx="363891" cy="36167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7DCB35-BF1F-6D3D-E0C0-4AD1F0DD52C9}"/>
              </a:ext>
            </a:extLst>
          </p:cNvPr>
          <p:cNvSpPr/>
          <p:nvPr/>
        </p:nvSpPr>
        <p:spPr>
          <a:xfrm>
            <a:off x="177798" y="507691"/>
            <a:ext cx="8825507" cy="5570267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551057D-1E71-C339-2FDA-8CD72A75D38F}"/>
              </a:ext>
            </a:extLst>
          </p:cNvPr>
          <p:cNvSpPr/>
          <p:nvPr/>
        </p:nvSpPr>
        <p:spPr>
          <a:xfrm>
            <a:off x="2554846" y="1894388"/>
            <a:ext cx="4243662" cy="2582167"/>
          </a:xfrm>
          <a:prstGeom prst="roundRect">
            <a:avLst>
              <a:gd name="adj" fmla="val 6490"/>
            </a:avLst>
          </a:prstGeom>
          <a:gradFill flip="none" rotWithShape="1">
            <a:gsLst>
              <a:gs pos="0">
                <a:srgbClr val="F5D961">
                  <a:shade val="30000"/>
                  <a:satMod val="115000"/>
                </a:srgbClr>
              </a:gs>
              <a:gs pos="50000">
                <a:srgbClr val="F5D961">
                  <a:shade val="67500"/>
                  <a:satMod val="115000"/>
                </a:srgbClr>
              </a:gs>
              <a:gs pos="100000">
                <a:srgbClr val="F5D96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18407B0-DCB6-3323-A483-432C8B5357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5429" y1="13196" x2="15429" y2="131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1342" y="2675018"/>
            <a:ext cx="1766222" cy="17208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389261-A1BB-11FB-B218-5310E62FC753}"/>
              </a:ext>
            </a:extLst>
          </p:cNvPr>
          <p:cNvSpPr txBox="1"/>
          <p:nvPr/>
        </p:nvSpPr>
        <p:spPr>
          <a:xfrm>
            <a:off x="3174260" y="2058636"/>
            <a:ext cx="2887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10</a:t>
            </a:r>
            <a:r>
              <a:rPr lang="ko-KR" altLang="en-US" sz="2000" b="1" dirty="0"/>
              <a:t>차시 완성 보상 획득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616B3-0E7A-198B-4BF9-82DF942CEFAD}"/>
              </a:ext>
            </a:extLst>
          </p:cNvPr>
          <p:cNvSpPr txBox="1"/>
          <p:nvPr/>
        </p:nvSpPr>
        <p:spPr>
          <a:xfrm>
            <a:off x="4331011" y="348504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</a:t>
            </a:r>
            <a:r>
              <a:rPr lang="ko-KR" altLang="en-US" b="1" dirty="0"/>
              <a:t>알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4401B2-9C3B-A417-D41A-43D728FC9CB4}"/>
              </a:ext>
            </a:extLst>
          </p:cNvPr>
          <p:cNvSpPr txBox="1"/>
          <p:nvPr/>
        </p:nvSpPr>
        <p:spPr>
          <a:xfrm>
            <a:off x="6388927" y="1921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05EEB00-A7D6-264E-ED97-CA8A92B6B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0429" y="4772534"/>
            <a:ext cx="2285186" cy="1481290"/>
          </a:xfrm>
          <a:prstGeom prst="rect">
            <a:avLst/>
          </a:prstGeom>
        </p:spPr>
      </p:pic>
      <p:sp>
        <p:nvSpPr>
          <p:cNvPr id="29" name="AutoShape 379">
            <a:extLst>
              <a:ext uri="{FF2B5EF4-FFF2-40B4-BE49-F238E27FC236}">
                <a16:creationId xmlns:a16="http://schemas.microsoft.com/office/drawing/2014/main" id="{548A1AA5-D942-FCC0-9617-E3DAF193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595" y="1872965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FA046F-29A0-8560-1F75-2FBE0230DB0A}"/>
              </a:ext>
            </a:extLst>
          </p:cNvPr>
          <p:cNvSpPr txBox="1"/>
          <p:nvPr/>
        </p:nvSpPr>
        <p:spPr>
          <a:xfrm>
            <a:off x="9156812" y="4440542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디자인 참고 </a:t>
            </a:r>
          </a:p>
        </p:txBody>
      </p:sp>
    </p:spTree>
    <p:extLst>
      <p:ext uri="{BB962C8B-B14F-4D97-AF65-F5344CB8AC3E}">
        <p14:creationId xmlns:p14="http://schemas.microsoft.com/office/powerpoint/2010/main" val="371909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3D01CB-0B18-4DF5-B032-CF03ED2CF5F9}"/>
              </a:ext>
            </a:extLst>
          </p:cNvPr>
          <p:cNvSpPr/>
          <p:nvPr/>
        </p:nvSpPr>
        <p:spPr>
          <a:xfrm>
            <a:off x="1611760" y="1334350"/>
            <a:ext cx="1414789" cy="447627"/>
          </a:xfrm>
          <a:prstGeom prst="roundRect">
            <a:avLst>
              <a:gd name="adj" fmla="val 1410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과목별 미션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8A64C6-1CEB-0DF6-2261-0476284512EF}"/>
              </a:ext>
            </a:extLst>
          </p:cNvPr>
          <p:cNvSpPr/>
          <p:nvPr/>
        </p:nvSpPr>
        <p:spPr>
          <a:xfrm>
            <a:off x="195049" y="1781977"/>
            <a:ext cx="8747266" cy="4295981"/>
          </a:xfrm>
          <a:prstGeom prst="roundRect">
            <a:avLst>
              <a:gd name="adj" fmla="val 4109"/>
            </a:avLst>
          </a:prstGeom>
          <a:solidFill>
            <a:schemeClr val="tx2">
              <a:lumMod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메인</a:t>
            </a:r>
            <a:r>
              <a:rPr lang="en-US" altLang="ko-KR" dirty="0">
                <a:latin typeface="+mn-ea"/>
                <a:ea typeface="+mn-ea"/>
              </a:rPr>
              <a:t>&gt;AI </a:t>
            </a:r>
            <a:r>
              <a:rPr lang="ko-KR" altLang="en-US" dirty="0">
                <a:latin typeface="+mn-ea"/>
                <a:ea typeface="+mn-ea"/>
              </a:rPr>
              <a:t>메타보드 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45950"/>
              </p:ext>
            </p:extLst>
          </p:nvPr>
        </p:nvGraphicFramePr>
        <p:xfrm>
          <a:off x="8992781" y="145503"/>
          <a:ext cx="3200400" cy="6365001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28954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871446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 노출 범위 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회원의 쌤미션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자율미션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사회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과학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역사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내신완공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국어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영어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레벨완공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미션 내 차시의 학습현황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판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판은 모두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칸이며 칸에 써진 숫자는 차시를 의미함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칸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 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미션에 포함된 차시 수 만큼만 보드판이 활성화 되고 나머지 칸은 비활성화 처리됨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클릭해도 액션 없음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문제단계가 없는 차시도 비활성화 처리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클릭기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액션없음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7-a)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판의 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칸 클릭시 상세 팝업 열리고 선택한 과목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앵커링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 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슬라이드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별의 상태는 문항 풀이 상태에 따라 바뀌지만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배경판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색은 블랙으로 바뀐 후 다시 변경 되지 않음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8-1.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 단계 표시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…)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8-2.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 학습 현황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칸당 별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표시 규칙 상세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슬라이드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8-3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배경색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흰색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최초로 별이 다 채워질 때 해당 차시 배경색도 블랙으로 변경됨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8-4.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차시 보상 받을 날짜 표시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 별 학습 보상 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판의 배경색이 블랙인 차시가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개가 되었을 때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번째 차시는 보상받기 칸으로 변경됨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보상받기 눌렀을 때 해당 아이디로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 지급되며 팝업 띄움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슬라이드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보상받기가 완료되면 해당 칸은 다시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상태로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돌아감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보상이 지급된 차시는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다음번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10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채우기 카운트에 집계되지 않음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칸을 블랙으로 채웠을 시 보상 지급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슬라이드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91545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이용안내 팝업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373192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A6C61B12-3C4C-B9F1-B008-0E865B8DCCD1}"/>
              </a:ext>
            </a:extLst>
          </p:cNvPr>
          <p:cNvSpPr txBox="1"/>
          <p:nvPr/>
        </p:nvSpPr>
        <p:spPr>
          <a:xfrm>
            <a:off x="2031401" y="59739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9" y="507691"/>
            <a:ext cx="8687123" cy="645748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1A45CE-BE96-ECAF-15AE-E6F6813AD52A}"/>
              </a:ext>
            </a:extLst>
          </p:cNvPr>
          <p:cNvSpPr/>
          <p:nvPr/>
        </p:nvSpPr>
        <p:spPr>
          <a:xfrm>
            <a:off x="177798" y="1334350"/>
            <a:ext cx="1432040" cy="606714"/>
          </a:xfrm>
          <a:prstGeom prst="roundRect">
            <a:avLst>
              <a:gd name="adj" fmla="val 1747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</a:t>
            </a:r>
            <a:r>
              <a:rPr lang="ko-KR" altLang="en-US" b="1" dirty="0"/>
              <a:t>메타보드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1D7C4C5-55BC-9A91-63D9-C97F72EA1B31}"/>
              </a:ext>
            </a:extLst>
          </p:cNvPr>
          <p:cNvSpPr txBox="1"/>
          <p:nvPr/>
        </p:nvSpPr>
        <p:spPr>
          <a:xfrm>
            <a:off x="9003305" y="6597391"/>
            <a:ext cx="3170765" cy="260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다음페이지 계속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12CDEFE-D586-DD86-B071-A4551B13E2CD}"/>
              </a:ext>
            </a:extLst>
          </p:cNvPr>
          <p:cNvSpPr/>
          <p:nvPr/>
        </p:nvSpPr>
        <p:spPr>
          <a:xfrm>
            <a:off x="6499126" y="2535877"/>
            <a:ext cx="2318042" cy="3189380"/>
          </a:xfrm>
          <a:prstGeom prst="roundRect">
            <a:avLst>
              <a:gd name="adj" fmla="val 1264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6C1CB2-32B0-D16F-AD6D-6CE12A2060C6}"/>
              </a:ext>
            </a:extLst>
          </p:cNvPr>
          <p:cNvSpPr txBox="1"/>
          <p:nvPr/>
        </p:nvSpPr>
        <p:spPr>
          <a:xfrm>
            <a:off x="6729355" y="3279901"/>
            <a:ext cx="1800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남은 퀘스트 </a:t>
            </a:r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r>
              <a:rPr lang="ko-KR" altLang="en-US" sz="1400" b="1" dirty="0">
                <a:solidFill>
                  <a:srgbClr val="FF0000"/>
                </a:solidFill>
              </a:rPr>
              <a:t>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/>
              <a:t>성공 </a:t>
            </a:r>
            <a:r>
              <a:rPr lang="en-US" altLang="ko-KR" sz="1100" dirty="0"/>
              <a:t>2</a:t>
            </a:r>
            <a:r>
              <a:rPr lang="ko-KR" altLang="en-US" sz="1100" dirty="0"/>
              <a:t>ㅣ획득포인트 </a:t>
            </a:r>
            <a:r>
              <a:rPr lang="en-US" altLang="ko-KR" sz="1100" dirty="0"/>
              <a:t>500P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24F280-BC0E-DE2A-78E8-CE0CE63D1A85}"/>
              </a:ext>
            </a:extLst>
          </p:cNvPr>
          <p:cNvSpPr/>
          <p:nvPr/>
        </p:nvSpPr>
        <p:spPr>
          <a:xfrm>
            <a:off x="6680482" y="3785599"/>
            <a:ext cx="923819" cy="68500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수학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262D4B6-3BEF-1F83-583D-02A57BCC66BF}"/>
              </a:ext>
            </a:extLst>
          </p:cNvPr>
          <p:cNvSpPr/>
          <p:nvPr/>
        </p:nvSpPr>
        <p:spPr>
          <a:xfrm>
            <a:off x="7731811" y="3771478"/>
            <a:ext cx="907201" cy="67469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72C359-5DBD-E6FB-AA70-E768B7A08248}"/>
              </a:ext>
            </a:extLst>
          </p:cNvPr>
          <p:cNvSpPr/>
          <p:nvPr/>
        </p:nvSpPr>
        <p:spPr>
          <a:xfrm>
            <a:off x="6713403" y="4597628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과학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7C82EC4-39AA-F3C8-1C57-96CD32439255}"/>
              </a:ext>
            </a:extLst>
          </p:cNvPr>
          <p:cNvSpPr/>
          <p:nvPr/>
        </p:nvSpPr>
        <p:spPr>
          <a:xfrm>
            <a:off x="7740525" y="4571916"/>
            <a:ext cx="907201" cy="643382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역사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FE48FD-1268-A4C5-258B-95625C3A484E}"/>
              </a:ext>
            </a:extLst>
          </p:cNvPr>
          <p:cNvSpPr txBox="1"/>
          <p:nvPr/>
        </p:nvSpPr>
        <p:spPr>
          <a:xfrm>
            <a:off x="7204099" y="5380693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새벽 </a:t>
            </a:r>
            <a:r>
              <a:rPr lang="en-US" altLang="ko-KR" sz="1000" dirty="0"/>
              <a:t>2</a:t>
            </a:r>
            <a:r>
              <a:rPr lang="ko-KR" altLang="en-US" sz="1000" dirty="0"/>
              <a:t>시 마감 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B989274-43A5-9772-3F3C-BA4EF623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6945" y="4815237"/>
            <a:ext cx="242185" cy="2766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2601AD-319B-91BF-F80B-0390AC617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321" y="3666473"/>
            <a:ext cx="301698" cy="344628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7F0263-0F83-5B49-C89E-758FCA98A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239743"/>
              </p:ext>
            </p:extLst>
          </p:nvPr>
        </p:nvGraphicFramePr>
        <p:xfrm>
          <a:off x="297039" y="2948637"/>
          <a:ext cx="6056600" cy="2838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660">
                  <a:extLst>
                    <a:ext uri="{9D8B030D-6E8A-4147-A177-3AD203B41FA5}">
                      <a16:colId xmlns:a16="http://schemas.microsoft.com/office/drawing/2014/main" val="647756471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23752515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100691682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32169929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91711484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03580847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65379518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128189586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06446625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549582560"/>
                    </a:ext>
                  </a:extLst>
                </a:gridCol>
              </a:tblGrid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42655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B20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634181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54793"/>
                  </a:ext>
                </a:extLst>
              </a:tr>
              <a:tr h="517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24347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29891"/>
                  </a:ext>
                </a:extLst>
              </a:tr>
            </a:tbl>
          </a:graphicData>
        </a:graphic>
      </p:graphicFrame>
      <p:sp>
        <p:nvSpPr>
          <p:cNvPr id="53" name="별: 꼭짓점 5개 52">
            <a:extLst>
              <a:ext uri="{FF2B5EF4-FFF2-40B4-BE49-F238E27FC236}">
                <a16:creationId xmlns:a16="http://schemas.microsoft.com/office/drawing/2014/main" id="{0C3D6679-43E3-44A9-0ACA-CB81003659B1}"/>
              </a:ext>
            </a:extLst>
          </p:cNvPr>
          <p:cNvSpPr/>
          <p:nvPr/>
        </p:nvSpPr>
        <p:spPr>
          <a:xfrm>
            <a:off x="997482" y="3064095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CCB89CE-3646-F88A-2D1F-FCF7F12004E7}"/>
              </a:ext>
            </a:extLst>
          </p:cNvPr>
          <p:cNvGrpSpPr/>
          <p:nvPr/>
        </p:nvGrpSpPr>
        <p:grpSpPr>
          <a:xfrm>
            <a:off x="1592719" y="3069541"/>
            <a:ext cx="366388" cy="363541"/>
            <a:chOff x="2640972" y="943751"/>
            <a:chExt cx="439844" cy="462198"/>
          </a:xfrm>
        </p:grpSpPr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BFD55186-60DC-5DBA-53A4-B9309851719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D617D65-3E2F-93C4-9D60-EF367B939402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4BCE6565-650F-5364-E8BE-795A3B9B7FE9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FE9D514A-DD18-111F-8B38-1E7BCB6864E8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58">
                <a:extLst>
                  <a:ext uri="{FF2B5EF4-FFF2-40B4-BE49-F238E27FC236}">
                    <a16:creationId xmlns:a16="http://schemas.microsoft.com/office/drawing/2014/main" id="{402FE047-B9B4-B75E-02A1-BE8B214E3953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0" name="별: 꼭짓점 5개 59">
            <a:extLst>
              <a:ext uri="{FF2B5EF4-FFF2-40B4-BE49-F238E27FC236}">
                <a16:creationId xmlns:a16="http://schemas.microsoft.com/office/drawing/2014/main" id="{D240156B-7B04-1A65-11A6-585FC43E3FD9}"/>
              </a:ext>
            </a:extLst>
          </p:cNvPr>
          <p:cNvSpPr/>
          <p:nvPr/>
        </p:nvSpPr>
        <p:spPr>
          <a:xfrm>
            <a:off x="385527" y="3102937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별: 꼭짓점 5개 79">
            <a:extLst>
              <a:ext uri="{FF2B5EF4-FFF2-40B4-BE49-F238E27FC236}">
                <a16:creationId xmlns:a16="http://schemas.microsoft.com/office/drawing/2014/main" id="{6F4B500B-D8A2-8E65-EF93-AE981A526FE3}"/>
              </a:ext>
            </a:extLst>
          </p:cNvPr>
          <p:cNvSpPr/>
          <p:nvPr/>
        </p:nvSpPr>
        <p:spPr>
          <a:xfrm>
            <a:off x="2774008" y="3072193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6E17EB-825A-207F-CB5D-2C3353D26FF6}"/>
              </a:ext>
            </a:extLst>
          </p:cNvPr>
          <p:cNvGrpSpPr/>
          <p:nvPr/>
        </p:nvGrpSpPr>
        <p:grpSpPr>
          <a:xfrm>
            <a:off x="3396140" y="3068674"/>
            <a:ext cx="366388" cy="363541"/>
            <a:chOff x="2640972" y="943751"/>
            <a:chExt cx="439844" cy="462198"/>
          </a:xfrm>
        </p:grpSpPr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53CA8A9F-0C75-3BD5-4F25-725F6FED846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BBCA0E-AF80-57CC-7E91-56B8B5BDAD2A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85" name="이등변 삼각형 84">
                <a:extLst>
                  <a:ext uri="{FF2B5EF4-FFF2-40B4-BE49-F238E27FC236}">
                    <a16:creationId xmlns:a16="http://schemas.microsoft.com/office/drawing/2014/main" id="{45A3360A-B01A-4D8D-6C4D-895C81EB377A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EF1C6F5C-2C31-44BA-C288-9E29BBD195BD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292DE7C3-26DA-0BDE-0CDC-418F00784D6A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8" name="별: 꼭짓점 5개 87">
            <a:extLst>
              <a:ext uri="{FF2B5EF4-FFF2-40B4-BE49-F238E27FC236}">
                <a16:creationId xmlns:a16="http://schemas.microsoft.com/office/drawing/2014/main" id="{10A6E9FC-01E2-AFB5-18B8-6D586F26CEF3}"/>
              </a:ext>
            </a:extLst>
          </p:cNvPr>
          <p:cNvSpPr/>
          <p:nvPr/>
        </p:nvSpPr>
        <p:spPr>
          <a:xfrm>
            <a:off x="2188948" y="3085737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CDA347-1E18-D6B1-5120-5A496AFC903C}"/>
              </a:ext>
            </a:extLst>
          </p:cNvPr>
          <p:cNvSpPr txBox="1"/>
          <p:nvPr/>
        </p:nvSpPr>
        <p:spPr>
          <a:xfrm>
            <a:off x="2750022" y="364958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보상</a:t>
            </a:r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받기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798CC96-84FE-9318-A26C-B82C3B091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155" y="3835898"/>
            <a:ext cx="242185" cy="276646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10B0449-1CBD-8BAF-F2BD-8740AB123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" b="99083" l="608" r="96657">
                        <a14:foregroundMark x1="57751" y1="1835" x2="57751" y2="1835"/>
                        <a14:foregroundMark x1="3951" y1="33333" x2="3951" y2="33333"/>
                        <a14:foregroundMark x1="97264" y1="44343" x2="97264" y2="44343"/>
                        <a14:foregroundMark x1="61702" y1="97248" x2="61702" y2="97248"/>
                        <a14:foregroundMark x1="46809" y1="99388" x2="46809" y2="99388"/>
                        <a14:foregroundMark x1="608" y1="44343" x2="608" y2="443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6653" y="4075364"/>
            <a:ext cx="363891" cy="361679"/>
          </a:xfrm>
          <a:prstGeom prst="rect">
            <a:avLst/>
          </a:prstGeom>
        </p:spPr>
      </p:pic>
      <p:sp>
        <p:nvSpPr>
          <p:cNvPr id="143" name="AutoShape 379">
            <a:extLst>
              <a:ext uri="{FF2B5EF4-FFF2-40B4-BE49-F238E27FC236}">
                <a16:creationId xmlns:a16="http://schemas.microsoft.com/office/drawing/2014/main" id="{654CC9AD-B19D-2120-BF20-2B4B3332D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0831" y="274008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3" name="AutoShape 379">
            <a:extLst>
              <a:ext uri="{FF2B5EF4-FFF2-40B4-BE49-F238E27FC236}">
                <a16:creationId xmlns:a16="http://schemas.microsoft.com/office/drawing/2014/main" id="{F5025B0C-16E5-B50A-47F3-FF9A286DF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213" y="4223007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7-a</a:t>
            </a:r>
          </a:p>
        </p:txBody>
      </p:sp>
      <p:sp>
        <p:nvSpPr>
          <p:cNvPr id="5" name="AutoShape 379">
            <a:extLst>
              <a:ext uri="{FF2B5EF4-FFF2-40B4-BE49-F238E27FC236}">
                <a16:creationId xmlns:a16="http://schemas.microsoft.com/office/drawing/2014/main" id="{47C05D2F-1E82-19B5-195E-24CABA40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089" y="3608965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8" name="AutoShape 379">
            <a:extLst>
              <a:ext uri="{FF2B5EF4-FFF2-40B4-BE49-F238E27FC236}">
                <a16:creationId xmlns:a16="http://schemas.microsoft.com/office/drawing/2014/main" id="{1883BEFA-BF87-46E8-C557-985B2773B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880" y="5802748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B1D9E5-556B-BF63-5CF6-1D970512114D}"/>
              </a:ext>
            </a:extLst>
          </p:cNvPr>
          <p:cNvSpPr/>
          <p:nvPr/>
        </p:nvSpPr>
        <p:spPr>
          <a:xfrm>
            <a:off x="3851737" y="6037294"/>
            <a:ext cx="1025216" cy="9045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utoShape 379">
            <a:extLst>
              <a:ext uri="{FF2B5EF4-FFF2-40B4-BE49-F238E27FC236}">
                <a16:creationId xmlns:a16="http://schemas.microsoft.com/office/drawing/2014/main" id="{763B473F-51D9-E517-7871-681499B77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679" y="6008324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8-1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8F6CDE5-351D-556A-C176-0E403ADC12F4}"/>
              </a:ext>
            </a:extLst>
          </p:cNvPr>
          <p:cNvCxnSpPr>
            <a:cxnSpLocks/>
            <a:endCxn id="10" idx="8"/>
          </p:cNvCxnSpPr>
          <p:nvPr/>
        </p:nvCxnSpPr>
        <p:spPr>
          <a:xfrm flipH="1">
            <a:off x="3692890" y="6241536"/>
            <a:ext cx="481055" cy="102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379">
            <a:extLst>
              <a:ext uri="{FF2B5EF4-FFF2-40B4-BE49-F238E27FC236}">
                <a16:creationId xmlns:a16="http://schemas.microsoft.com/office/drawing/2014/main" id="{3834BAAA-0226-065E-83B9-1CE2DBF7E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1827" y="3518195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A03D723-0B74-CA6F-605F-655C241C7348}"/>
              </a:ext>
            </a:extLst>
          </p:cNvPr>
          <p:cNvCxnSpPr>
            <a:cxnSpLocks/>
          </p:cNvCxnSpPr>
          <p:nvPr/>
        </p:nvCxnSpPr>
        <p:spPr>
          <a:xfrm>
            <a:off x="1824393" y="3842177"/>
            <a:ext cx="1619126" cy="2148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54A42A-7FD5-C974-A95D-CFA1218156E2}"/>
              </a:ext>
            </a:extLst>
          </p:cNvPr>
          <p:cNvSpPr txBox="1"/>
          <p:nvPr/>
        </p:nvSpPr>
        <p:spPr>
          <a:xfrm>
            <a:off x="6604813" y="2893803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/>
              <a:t>오늘의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채움퀘스트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D403CA-CD6D-2716-587B-2F6BE405D130}"/>
              </a:ext>
            </a:extLst>
          </p:cNvPr>
          <p:cNvSpPr txBox="1"/>
          <p:nvPr/>
        </p:nvSpPr>
        <p:spPr>
          <a:xfrm>
            <a:off x="7380495" y="195663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메타보드 이용안내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3E3B2E1-5F3B-E626-E644-FEC3B502D0DA}"/>
              </a:ext>
            </a:extLst>
          </p:cNvPr>
          <p:cNvSpPr/>
          <p:nvPr/>
        </p:nvSpPr>
        <p:spPr>
          <a:xfrm>
            <a:off x="7218607" y="1977343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A4E1D66-9349-D51D-0A81-D75229578F80}"/>
              </a:ext>
            </a:extLst>
          </p:cNvPr>
          <p:cNvSpPr/>
          <p:nvPr/>
        </p:nvSpPr>
        <p:spPr>
          <a:xfrm>
            <a:off x="5686555" y="1941063"/>
            <a:ext cx="658146" cy="269483"/>
          </a:xfrm>
          <a:prstGeom prst="roundRect">
            <a:avLst>
              <a:gd name="adj" fmla="val 32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쌤미션 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E0097CE-ADB7-A3D1-744E-2829482ABDEC}"/>
              </a:ext>
            </a:extLst>
          </p:cNvPr>
          <p:cNvSpPr/>
          <p:nvPr/>
        </p:nvSpPr>
        <p:spPr>
          <a:xfrm rot="10800000">
            <a:off x="6159584" y="2035304"/>
            <a:ext cx="117790" cy="9143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F11AD8B-FC20-5C0E-A628-FAF28C699EDE}"/>
              </a:ext>
            </a:extLst>
          </p:cNvPr>
          <p:cNvSpPr/>
          <p:nvPr/>
        </p:nvSpPr>
        <p:spPr>
          <a:xfrm>
            <a:off x="265975" y="2228903"/>
            <a:ext cx="2055301" cy="27890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중등수학 </a:t>
            </a:r>
            <a:r>
              <a:rPr lang="en-US" altLang="ko-KR" sz="1050" b="1" dirty="0">
                <a:solidFill>
                  <a:schemeClr val="bg1"/>
                </a:solidFill>
              </a:rPr>
              <a:t>1-1 </a:t>
            </a:r>
            <a:r>
              <a:rPr lang="ko-KR" altLang="en-US" sz="1050" b="1" dirty="0">
                <a:solidFill>
                  <a:schemeClr val="bg1"/>
                </a:solidFill>
              </a:rPr>
              <a:t>내신완공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CCECE01-0382-09BA-822A-33168416CD5D}"/>
              </a:ext>
            </a:extLst>
          </p:cNvPr>
          <p:cNvSpPr/>
          <p:nvPr/>
        </p:nvSpPr>
        <p:spPr>
          <a:xfrm>
            <a:off x="2401031" y="2229604"/>
            <a:ext cx="2055301" cy="2782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>
                    <a:lumMod val="85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1-2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내신완공 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791819E-F5A9-B104-C6C1-A0FA356240E2}"/>
              </a:ext>
            </a:extLst>
          </p:cNvPr>
          <p:cNvSpPr/>
          <p:nvPr/>
        </p:nvSpPr>
        <p:spPr>
          <a:xfrm>
            <a:off x="270998" y="1891927"/>
            <a:ext cx="795634" cy="311325"/>
          </a:xfrm>
          <a:prstGeom prst="roundRect">
            <a:avLst>
              <a:gd name="adj" fmla="val 3503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</a:rPr>
              <a:t>수학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6C7ED00-9FBE-ABBA-8EE5-4A85061B55C2}"/>
              </a:ext>
            </a:extLst>
          </p:cNvPr>
          <p:cNvSpPr/>
          <p:nvPr/>
        </p:nvSpPr>
        <p:spPr>
          <a:xfrm>
            <a:off x="1166700" y="1891927"/>
            <a:ext cx="795634" cy="295808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사회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FD5D7CD-2B67-BFFA-68B9-596166A00532}"/>
              </a:ext>
            </a:extLst>
          </p:cNvPr>
          <p:cNvSpPr/>
          <p:nvPr/>
        </p:nvSpPr>
        <p:spPr>
          <a:xfrm>
            <a:off x="2074988" y="1891828"/>
            <a:ext cx="795634" cy="295808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과학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C619022-7A17-278C-EC6F-5F47356EE7E1}"/>
              </a:ext>
            </a:extLst>
          </p:cNvPr>
          <p:cNvSpPr/>
          <p:nvPr/>
        </p:nvSpPr>
        <p:spPr>
          <a:xfrm>
            <a:off x="2924442" y="1882649"/>
            <a:ext cx="795634" cy="304987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국어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A43F85C-173A-C3FF-8C3B-852C4F2AB64A}"/>
              </a:ext>
            </a:extLst>
          </p:cNvPr>
          <p:cNvSpPr/>
          <p:nvPr/>
        </p:nvSpPr>
        <p:spPr>
          <a:xfrm>
            <a:off x="3829126" y="1871847"/>
            <a:ext cx="795634" cy="304987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영어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8EFDAF4-3788-A8C8-BE0E-03203C15FA29}"/>
              </a:ext>
            </a:extLst>
          </p:cNvPr>
          <p:cNvSpPr/>
          <p:nvPr/>
        </p:nvSpPr>
        <p:spPr>
          <a:xfrm>
            <a:off x="4684430" y="1870045"/>
            <a:ext cx="795634" cy="304988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AEE24-2738-E472-3A99-D4D54F593067}"/>
              </a:ext>
            </a:extLst>
          </p:cNvPr>
          <p:cNvSpPr txBox="1"/>
          <p:nvPr/>
        </p:nvSpPr>
        <p:spPr>
          <a:xfrm>
            <a:off x="576156" y="3293567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6.2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739EA0-1193-1FC6-7B11-1E0673323310}"/>
              </a:ext>
            </a:extLst>
          </p:cNvPr>
          <p:cNvSpPr txBox="1"/>
          <p:nvPr/>
        </p:nvSpPr>
        <p:spPr>
          <a:xfrm>
            <a:off x="1195173" y="3322806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6.2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059FB6-45B1-B708-A571-E24BA121764B}"/>
              </a:ext>
            </a:extLst>
          </p:cNvPr>
          <p:cNvSpPr txBox="1"/>
          <p:nvPr/>
        </p:nvSpPr>
        <p:spPr>
          <a:xfrm>
            <a:off x="1804451" y="3304176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6.2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003C92-7D41-919C-590E-E1CB75C04877}"/>
              </a:ext>
            </a:extLst>
          </p:cNvPr>
          <p:cNvSpPr txBox="1"/>
          <p:nvPr/>
        </p:nvSpPr>
        <p:spPr>
          <a:xfrm>
            <a:off x="2361098" y="3312199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6.2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E59BCC47-AC91-0B94-4F5B-CAF34E4FD74A}"/>
              </a:ext>
            </a:extLst>
          </p:cNvPr>
          <p:cNvSpPr/>
          <p:nvPr/>
        </p:nvSpPr>
        <p:spPr>
          <a:xfrm>
            <a:off x="6558319" y="2563352"/>
            <a:ext cx="2152201" cy="26060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모르는 것에 다시 한번 도전해요</a:t>
            </a:r>
            <a:r>
              <a:rPr lang="en-US" altLang="ko-KR" sz="1000" dirty="0">
                <a:solidFill>
                  <a:schemeClr val="tx1"/>
                </a:solidFill>
              </a:rPr>
              <a:t>!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0D938-82B4-B78A-DF29-4719E240187F}"/>
              </a:ext>
            </a:extLst>
          </p:cNvPr>
          <p:cNvSpPr txBox="1"/>
          <p:nvPr/>
        </p:nvSpPr>
        <p:spPr>
          <a:xfrm>
            <a:off x="7071290" y="1410688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메타인지 학습 소개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7" name="AutoShape 379">
            <a:extLst>
              <a:ext uri="{FF2B5EF4-FFF2-40B4-BE49-F238E27FC236}">
                <a16:creationId xmlns:a16="http://schemas.microsoft.com/office/drawing/2014/main" id="{0BA2954C-FE31-D58F-AA2A-119E657C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332" y="5855750"/>
            <a:ext cx="222915" cy="233212"/>
          </a:xfrm>
          <a:prstGeom prst="wedgeEllipseCallout">
            <a:avLst>
              <a:gd name="adj1" fmla="val -115168"/>
              <a:gd name="adj2" fmla="val 100512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8-3</a:t>
            </a:r>
          </a:p>
        </p:txBody>
      </p:sp>
      <p:sp>
        <p:nvSpPr>
          <p:cNvPr id="63" name="AutoShape 379">
            <a:extLst>
              <a:ext uri="{FF2B5EF4-FFF2-40B4-BE49-F238E27FC236}">
                <a16:creationId xmlns:a16="http://schemas.microsoft.com/office/drawing/2014/main" id="{9BD89DEC-71FA-E783-FF77-E818D57A2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685" y="5739144"/>
            <a:ext cx="222915" cy="233212"/>
          </a:xfrm>
          <a:prstGeom prst="wedgeEllipseCallout">
            <a:avLst>
              <a:gd name="adj1" fmla="val -58866"/>
              <a:gd name="adj2" fmla="val 65916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8-4</a:t>
            </a:r>
          </a:p>
        </p:txBody>
      </p:sp>
      <p:sp>
        <p:nvSpPr>
          <p:cNvPr id="11" name="AutoShape 379">
            <a:extLst>
              <a:ext uri="{FF2B5EF4-FFF2-40B4-BE49-F238E27FC236}">
                <a16:creationId xmlns:a16="http://schemas.microsoft.com/office/drawing/2014/main" id="{C2B215AC-998F-C5E7-9536-A543A91AF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518" y="639100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8-2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922D3B8-068E-8BA6-AF33-25AEF0414D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856"/>
          <a:stretch/>
        </p:blipFill>
        <p:spPr>
          <a:xfrm>
            <a:off x="3905125" y="6123781"/>
            <a:ext cx="882148" cy="77344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A116075-9D98-E41C-44DC-AD975F0DF2CD}"/>
              </a:ext>
            </a:extLst>
          </p:cNvPr>
          <p:cNvCxnSpPr>
            <a:cxnSpLocks/>
          </p:cNvCxnSpPr>
          <p:nvPr/>
        </p:nvCxnSpPr>
        <p:spPr>
          <a:xfrm flipH="1">
            <a:off x="3745336" y="6604800"/>
            <a:ext cx="59460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FA53D68D-2302-80AD-572D-BC8EBA79B7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39" y="2660899"/>
            <a:ext cx="6009264" cy="19579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4EEF1E9-917A-106B-F307-D6A24A4716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426" y="2954109"/>
            <a:ext cx="1803934" cy="52422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42673728-34D8-28D7-CD1A-93C109836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134" y="2964725"/>
            <a:ext cx="1803934" cy="52422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9511C75-7926-4D5C-D8B3-B41017C8AC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250" b="91667" l="5000" r="90000">
                        <a14:foregroundMark x1="22500" y1="33333" x2="22500" y2="33333"/>
                        <a14:foregroundMark x1="5000" y1="72917" x2="5000" y2="72917"/>
                        <a14:foregroundMark x1="50000" y1="91667" x2="50000" y2="9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6883" y="3636180"/>
            <a:ext cx="299395" cy="359274"/>
          </a:xfrm>
          <a:prstGeom prst="rect">
            <a:avLst/>
          </a:prstGeom>
        </p:spPr>
      </p:pic>
      <p:sp>
        <p:nvSpPr>
          <p:cNvPr id="70" name="AutoShape 379">
            <a:extLst>
              <a:ext uri="{FF2B5EF4-FFF2-40B4-BE49-F238E27FC236}">
                <a16:creationId xmlns:a16="http://schemas.microsoft.com/office/drawing/2014/main" id="{0F91500E-791E-C8FF-8F46-F9897634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179" y="1850377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9366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3D01CB-0B18-4DF5-B032-CF03ED2CF5F9}"/>
              </a:ext>
            </a:extLst>
          </p:cNvPr>
          <p:cNvSpPr/>
          <p:nvPr/>
        </p:nvSpPr>
        <p:spPr>
          <a:xfrm>
            <a:off x="1611760" y="1334350"/>
            <a:ext cx="1414789" cy="447627"/>
          </a:xfrm>
          <a:prstGeom prst="roundRect">
            <a:avLst>
              <a:gd name="adj" fmla="val 1410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과목별 미션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8A64C6-1CEB-0DF6-2261-0476284512EF}"/>
              </a:ext>
            </a:extLst>
          </p:cNvPr>
          <p:cNvSpPr/>
          <p:nvPr/>
        </p:nvSpPr>
        <p:spPr>
          <a:xfrm>
            <a:off x="195049" y="1781977"/>
            <a:ext cx="8747266" cy="4295981"/>
          </a:xfrm>
          <a:prstGeom prst="roundRect">
            <a:avLst>
              <a:gd name="adj" fmla="val 4109"/>
            </a:avLst>
          </a:prstGeom>
          <a:solidFill>
            <a:schemeClr val="tx2">
              <a:lumMod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메인</a:t>
            </a:r>
            <a:r>
              <a:rPr lang="en-US" altLang="ko-KR" dirty="0">
                <a:latin typeface="+mn-ea"/>
                <a:ea typeface="+mn-ea"/>
              </a:rPr>
              <a:t>&gt;AI </a:t>
            </a:r>
            <a:r>
              <a:rPr lang="ko-KR" altLang="en-US" dirty="0">
                <a:latin typeface="+mn-ea"/>
                <a:ea typeface="+mn-ea"/>
              </a:rPr>
              <a:t>메타보드 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보상받기 팝업 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/>
        </p:nvGraphicFramePr>
        <p:xfrm>
          <a:off x="9003305" y="600815"/>
          <a:ext cx="3200400" cy="617343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28954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871446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디자인 요청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보상획득한 이미지로 화려하게 디자인 요청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팝업 닫힘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" y="507691"/>
            <a:ext cx="8695765" cy="64639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1A45CE-BE96-ECAF-15AE-E6F6813AD52A}"/>
              </a:ext>
            </a:extLst>
          </p:cNvPr>
          <p:cNvSpPr/>
          <p:nvPr/>
        </p:nvSpPr>
        <p:spPr>
          <a:xfrm>
            <a:off x="177798" y="1334350"/>
            <a:ext cx="1432040" cy="606714"/>
          </a:xfrm>
          <a:prstGeom prst="roundRect">
            <a:avLst>
              <a:gd name="adj" fmla="val 1747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</a:t>
            </a:r>
            <a:r>
              <a:rPr lang="ko-KR" altLang="en-US" b="1" dirty="0"/>
              <a:t>메타보드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7479F3D-FD42-920A-DB80-E9C523DD6B8D}"/>
              </a:ext>
            </a:extLst>
          </p:cNvPr>
          <p:cNvSpPr/>
          <p:nvPr/>
        </p:nvSpPr>
        <p:spPr>
          <a:xfrm>
            <a:off x="285048" y="2327375"/>
            <a:ext cx="2055301" cy="33225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중등수학 </a:t>
            </a:r>
            <a:r>
              <a:rPr lang="en-US" altLang="ko-KR" sz="1050" b="1" dirty="0">
                <a:solidFill>
                  <a:schemeClr val="bg1"/>
                </a:solidFill>
              </a:rPr>
              <a:t>1-1 </a:t>
            </a:r>
            <a:r>
              <a:rPr lang="ko-KR" altLang="en-US" sz="1050" b="1" dirty="0">
                <a:solidFill>
                  <a:schemeClr val="bg1"/>
                </a:solidFill>
              </a:rPr>
              <a:t>내신완공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0D5CED1-D7F3-C625-4BC4-D4EB9E9814A1}"/>
              </a:ext>
            </a:extLst>
          </p:cNvPr>
          <p:cNvSpPr/>
          <p:nvPr/>
        </p:nvSpPr>
        <p:spPr>
          <a:xfrm>
            <a:off x="2420104" y="2328076"/>
            <a:ext cx="2055301" cy="33225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>
                    <a:lumMod val="85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1-2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내신완공 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63BEBF-81D6-D3C6-38B8-38B70461373C}"/>
              </a:ext>
            </a:extLst>
          </p:cNvPr>
          <p:cNvGrpSpPr/>
          <p:nvPr/>
        </p:nvGrpSpPr>
        <p:grpSpPr>
          <a:xfrm>
            <a:off x="6026449" y="1368548"/>
            <a:ext cx="1388667" cy="319079"/>
            <a:chOff x="5977668" y="1377674"/>
            <a:chExt cx="1388667" cy="319079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7C97168A-4DA2-D71A-62B1-5B8FEF556374}"/>
                </a:ext>
              </a:extLst>
            </p:cNvPr>
            <p:cNvSpPr/>
            <p:nvPr/>
          </p:nvSpPr>
          <p:spPr>
            <a:xfrm>
              <a:off x="5977668" y="1377674"/>
              <a:ext cx="1282451" cy="319079"/>
            </a:xfrm>
            <a:prstGeom prst="roundRect">
              <a:avLst>
                <a:gd name="adj" fmla="val 4111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5A1551BB-B982-57D1-23D3-31FCEFEEBE31}"/>
                </a:ext>
              </a:extLst>
            </p:cNvPr>
            <p:cNvSpPr/>
            <p:nvPr/>
          </p:nvSpPr>
          <p:spPr>
            <a:xfrm>
              <a:off x="6019690" y="1426958"/>
              <a:ext cx="658146" cy="231522"/>
            </a:xfrm>
            <a:prstGeom prst="roundRect">
              <a:avLst>
                <a:gd name="adj" fmla="val 3247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쌤미션 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5E24A16-0CAF-5E2D-6477-D15277A8B2A5}"/>
                </a:ext>
              </a:extLst>
            </p:cNvPr>
            <p:cNvSpPr txBox="1"/>
            <p:nvPr/>
          </p:nvSpPr>
          <p:spPr>
            <a:xfrm>
              <a:off x="6652453" y="1424507"/>
              <a:ext cx="7138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자율미션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D8E72880-CBA8-7A91-EF9D-C56B8DBE18D8}"/>
              </a:ext>
            </a:extLst>
          </p:cNvPr>
          <p:cNvSpPr txBox="1"/>
          <p:nvPr/>
        </p:nvSpPr>
        <p:spPr>
          <a:xfrm>
            <a:off x="7584251" y="1409867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 </a:t>
            </a:r>
            <a:r>
              <a:rPr lang="ko-KR" altLang="en-US" sz="1050" dirty="0"/>
              <a:t>메타보드 이용안내</a:t>
            </a: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8583676E-499C-F57D-41F2-5A65BEE75F3F}"/>
              </a:ext>
            </a:extLst>
          </p:cNvPr>
          <p:cNvSpPr/>
          <p:nvPr/>
        </p:nvSpPr>
        <p:spPr>
          <a:xfrm>
            <a:off x="7392800" y="1422921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1D7C4C5-55BC-9A91-63D9-C97F72EA1B31}"/>
              </a:ext>
            </a:extLst>
          </p:cNvPr>
          <p:cNvSpPr txBox="1"/>
          <p:nvPr/>
        </p:nvSpPr>
        <p:spPr>
          <a:xfrm>
            <a:off x="9003305" y="6597391"/>
            <a:ext cx="3170765" cy="260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다음페이지 계속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12CDEFE-D586-DD86-B071-A4551B13E2CD}"/>
              </a:ext>
            </a:extLst>
          </p:cNvPr>
          <p:cNvSpPr/>
          <p:nvPr/>
        </p:nvSpPr>
        <p:spPr>
          <a:xfrm>
            <a:off x="6499126" y="2535877"/>
            <a:ext cx="2318042" cy="3189380"/>
          </a:xfrm>
          <a:prstGeom prst="roundRect">
            <a:avLst>
              <a:gd name="adj" fmla="val 1264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6C1CB2-32B0-D16F-AD6D-6CE12A2060C6}"/>
              </a:ext>
            </a:extLst>
          </p:cNvPr>
          <p:cNvSpPr txBox="1"/>
          <p:nvPr/>
        </p:nvSpPr>
        <p:spPr>
          <a:xfrm>
            <a:off x="6720783" y="3081941"/>
            <a:ext cx="1800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남은 퀘스트 </a:t>
            </a:r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r>
              <a:rPr lang="ko-KR" altLang="en-US" sz="1400" b="1" dirty="0">
                <a:solidFill>
                  <a:srgbClr val="FF0000"/>
                </a:solidFill>
              </a:rPr>
              <a:t>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/>
              <a:t>성공 </a:t>
            </a:r>
            <a:r>
              <a:rPr lang="en-US" altLang="ko-KR" sz="1100" dirty="0"/>
              <a:t>2</a:t>
            </a:r>
            <a:r>
              <a:rPr lang="ko-KR" altLang="en-US" sz="1100" dirty="0"/>
              <a:t>ㅣ획득포인트 </a:t>
            </a:r>
            <a:r>
              <a:rPr lang="en-US" altLang="ko-KR" sz="1100" dirty="0"/>
              <a:t>500P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785E03-CFE7-EF33-51C1-8EF9140D27C1}"/>
              </a:ext>
            </a:extLst>
          </p:cNvPr>
          <p:cNvSpPr txBox="1"/>
          <p:nvPr/>
        </p:nvSpPr>
        <p:spPr>
          <a:xfrm>
            <a:off x="6859497" y="269205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/>
              <a:t>AI</a:t>
            </a:r>
            <a:r>
              <a:rPr lang="ko-KR" altLang="en-US" b="1" dirty="0"/>
              <a:t>채움퀘스트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24F280-BC0E-DE2A-78E8-CE0CE63D1A85}"/>
              </a:ext>
            </a:extLst>
          </p:cNvPr>
          <p:cNvSpPr/>
          <p:nvPr/>
        </p:nvSpPr>
        <p:spPr>
          <a:xfrm>
            <a:off x="6655936" y="3664526"/>
            <a:ext cx="923819" cy="68500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수학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262D4B6-3BEF-1F83-583D-02A57BCC66BF}"/>
              </a:ext>
            </a:extLst>
          </p:cNvPr>
          <p:cNvSpPr/>
          <p:nvPr/>
        </p:nvSpPr>
        <p:spPr>
          <a:xfrm>
            <a:off x="7707265" y="3650405"/>
            <a:ext cx="907201" cy="67469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72C359-5DBD-E6FB-AA70-E768B7A08248}"/>
              </a:ext>
            </a:extLst>
          </p:cNvPr>
          <p:cNvSpPr/>
          <p:nvPr/>
        </p:nvSpPr>
        <p:spPr>
          <a:xfrm>
            <a:off x="6688857" y="4476555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과학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7C82EC4-39AA-F3C8-1C57-96CD32439255}"/>
              </a:ext>
            </a:extLst>
          </p:cNvPr>
          <p:cNvSpPr/>
          <p:nvPr/>
        </p:nvSpPr>
        <p:spPr>
          <a:xfrm>
            <a:off x="7715979" y="4450843"/>
            <a:ext cx="907201" cy="643382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역사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FE48FD-1268-A4C5-258B-95625C3A484E}"/>
              </a:ext>
            </a:extLst>
          </p:cNvPr>
          <p:cNvSpPr txBox="1"/>
          <p:nvPr/>
        </p:nvSpPr>
        <p:spPr>
          <a:xfrm>
            <a:off x="7192107" y="530178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오늘 자정 마감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B989274-43A5-9772-3F3C-BA4EF623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2399" y="4694164"/>
            <a:ext cx="242185" cy="2766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2601AD-319B-91BF-F80B-0390AC617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3653" y="3792998"/>
            <a:ext cx="301698" cy="344628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7F0263-0F83-5B49-C89E-758FCA98A78F}"/>
              </a:ext>
            </a:extLst>
          </p:cNvPr>
          <p:cNvGraphicFramePr>
            <a:graphicFrameLocks noGrp="1"/>
          </p:cNvGraphicFramePr>
          <p:nvPr/>
        </p:nvGraphicFramePr>
        <p:xfrm>
          <a:off x="246892" y="3074519"/>
          <a:ext cx="6056600" cy="2838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660">
                  <a:extLst>
                    <a:ext uri="{9D8B030D-6E8A-4147-A177-3AD203B41FA5}">
                      <a16:colId xmlns:a16="http://schemas.microsoft.com/office/drawing/2014/main" val="647756471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23752515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100691682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32169929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91711484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03580847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65379518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128189586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06446625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549582560"/>
                    </a:ext>
                  </a:extLst>
                </a:gridCol>
              </a:tblGrid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42655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B20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634181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54793"/>
                  </a:ext>
                </a:extLst>
              </a:tr>
              <a:tr h="517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24347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29891"/>
                  </a:ext>
                </a:extLst>
              </a:tr>
            </a:tbl>
          </a:graphicData>
        </a:graphic>
      </p:graphicFrame>
      <p:sp>
        <p:nvSpPr>
          <p:cNvPr id="53" name="별: 꼭짓점 5개 52">
            <a:extLst>
              <a:ext uri="{FF2B5EF4-FFF2-40B4-BE49-F238E27FC236}">
                <a16:creationId xmlns:a16="http://schemas.microsoft.com/office/drawing/2014/main" id="{0C3D6679-43E3-44A9-0ACA-CB81003659B1}"/>
              </a:ext>
            </a:extLst>
          </p:cNvPr>
          <p:cNvSpPr/>
          <p:nvPr/>
        </p:nvSpPr>
        <p:spPr>
          <a:xfrm>
            <a:off x="973814" y="3190620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CCB89CE-3646-F88A-2D1F-FCF7F12004E7}"/>
              </a:ext>
            </a:extLst>
          </p:cNvPr>
          <p:cNvGrpSpPr/>
          <p:nvPr/>
        </p:nvGrpSpPr>
        <p:grpSpPr>
          <a:xfrm>
            <a:off x="1569051" y="3196066"/>
            <a:ext cx="366388" cy="363541"/>
            <a:chOff x="2640972" y="943751"/>
            <a:chExt cx="439844" cy="462198"/>
          </a:xfrm>
        </p:grpSpPr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BFD55186-60DC-5DBA-53A4-B9309851719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D617D65-3E2F-93C4-9D60-EF367B939402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4BCE6565-650F-5364-E8BE-795A3B9B7FE9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FE9D514A-DD18-111F-8B38-1E7BCB6864E8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58">
                <a:extLst>
                  <a:ext uri="{FF2B5EF4-FFF2-40B4-BE49-F238E27FC236}">
                    <a16:creationId xmlns:a16="http://schemas.microsoft.com/office/drawing/2014/main" id="{402FE047-B9B4-B75E-02A1-BE8B214E3953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0" name="별: 꼭짓점 5개 59">
            <a:extLst>
              <a:ext uri="{FF2B5EF4-FFF2-40B4-BE49-F238E27FC236}">
                <a16:creationId xmlns:a16="http://schemas.microsoft.com/office/drawing/2014/main" id="{D240156B-7B04-1A65-11A6-585FC43E3FD9}"/>
              </a:ext>
            </a:extLst>
          </p:cNvPr>
          <p:cNvSpPr/>
          <p:nvPr/>
        </p:nvSpPr>
        <p:spPr>
          <a:xfrm>
            <a:off x="388754" y="3204164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B792338-7635-8968-4DD7-26C9A120F588}"/>
              </a:ext>
            </a:extLst>
          </p:cNvPr>
          <p:cNvSpPr/>
          <p:nvPr/>
        </p:nvSpPr>
        <p:spPr>
          <a:xfrm>
            <a:off x="299147" y="1891927"/>
            <a:ext cx="795634" cy="362742"/>
          </a:xfrm>
          <a:prstGeom prst="roundRect">
            <a:avLst>
              <a:gd name="adj" fmla="val 3503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</a:rPr>
              <a:t>수학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AC4E34E-5972-0334-EC24-699661592183}"/>
              </a:ext>
            </a:extLst>
          </p:cNvPr>
          <p:cNvSpPr/>
          <p:nvPr/>
        </p:nvSpPr>
        <p:spPr>
          <a:xfrm>
            <a:off x="1166700" y="1891927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사회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9B5A674-D417-500D-D9CD-8D38002B0AA4}"/>
              </a:ext>
            </a:extLst>
          </p:cNvPr>
          <p:cNvSpPr/>
          <p:nvPr/>
        </p:nvSpPr>
        <p:spPr>
          <a:xfrm>
            <a:off x="2056889" y="1882649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과학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F696EED-7EE2-3905-84D9-73A81B41F613}"/>
              </a:ext>
            </a:extLst>
          </p:cNvPr>
          <p:cNvSpPr/>
          <p:nvPr/>
        </p:nvSpPr>
        <p:spPr>
          <a:xfrm>
            <a:off x="2924442" y="1882649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국어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F550646-B7E7-D418-F156-7847F4328EB9}"/>
              </a:ext>
            </a:extLst>
          </p:cNvPr>
          <p:cNvSpPr/>
          <p:nvPr/>
        </p:nvSpPr>
        <p:spPr>
          <a:xfrm>
            <a:off x="3775351" y="1890831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영어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699FD22-D007-2211-3760-F1F17F7A390A}"/>
              </a:ext>
            </a:extLst>
          </p:cNvPr>
          <p:cNvSpPr/>
          <p:nvPr/>
        </p:nvSpPr>
        <p:spPr>
          <a:xfrm>
            <a:off x="4626260" y="1882649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역사</a:t>
            </a:r>
          </a:p>
        </p:txBody>
      </p:sp>
      <p:sp>
        <p:nvSpPr>
          <p:cNvPr id="69" name="별: 꼭짓점 5개 68">
            <a:extLst>
              <a:ext uri="{FF2B5EF4-FFF2-40B4-BE49-F238E27FC236}">
                <a16:creationId xmlns:a16="http://schemas.microsoft.com/office/drawing/2014/main" id="{680530C1-6723-FC8F-53F2-C6C798F78FA2}"/>
              </a:ext>
            </a:extLst>
          </p:cNvPr>
          <p:cNvSpPr/>
          <p:nvPr/>
        </p:nvSpPr>
        <p:spPr>
          <a:xfrm>
            <a:off x="3786837" y="2754438"/>
            <a:ext cx="254815" cy="206815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A8A831B-9A9E-12C7-7B35-270F9D32E13E}"/>
              </a:ext>
            </a:extLst>
          </p:cNvPr>
          <p:cNvGrpSpPr/>
          <p:nvPr/>
        </p:nvGrpSpPr>
        <p:grpSpPr>
          <a:xfrm>
            <a:off x="4487659" y="2716037"/>
            <a:ext cx="253926" cy="265799"/>
            <a:chOff x="2640972" y="943751"/>
            <a:chExt cx="439844" cy="462198"/>
          </a:xfrm>
        </p:grpSpPr>
        <p:sp>
          <p:nvSpPr>
            <p:cNvPr id="71" name="별: 꼭짓점 5개 70">
              <a:extLst>
                <a:ext uri="{FF2B5EF4-FFF2-40B4-BE49-F238E27FC236}">
                  <a16:creationId xmlns:a16="http://schemas.microsoft.com/office/drawing/2014/main" id="{40444BFE-6E25-C6B1-495F-72ACCE39878D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rgbClr val="13A9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6CBB70C-142D-D23F-3112-DDD68CE27232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id="{AFF7E3D3-5991-0327-6139-A1EB3D363BA1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이등변 삼각형 73">
                <a:extLst>
                  <a:ext uri="{FF2B5EF4-FFF2-40B4-BE49-F238E27FC236}">
                    <a16:creationId xmlns:a16="http://schemas.microsoft.com/office/drawing/2014/main" id="{B3BF3BAF-DFBB-58A2-DBA4-D6F423D4F9B9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이등변 삼각형 74">
                <a:extLst>
                  <a:ext uri="{FF2B5EF4-FFF2-40B4-BE49-F238E27FC236}">
                    <a16:creationId xmlns:a16="http://schemas.microsoft.com/office/drawing/2014/main" id="{CE214B7A-0E74-0B6D-4208-801A59659307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6" name="별: 꼭짓점 5개 75">
            <a:extLst>
              <a:ext uri="{FF2B5EF4-FFF2-40B4-BE49-F238E27FC236}">
                <a16:creationId xmlns:a16="http://schemas.microsoft.com/office/drawing/2014/main" id="{6FAFF84F-B231-4448-098A-9F6C2442D428}"/>
              </a:ext>
            </a:extLst>
          </p:cNvPr>
          <p:cNvSpPr/>
          <p:nvPr/>
        </p:nvSpPr>
        <p:spPr>
          <a:xfrm>
            <a:off x="5354881" y="2751628"/>
            <a:ext cx="211848" cy="189485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8D323-66E9-02CB-A902-66625B77256F}"/>
              </a:ext>
            </a:extLst>
          </p:cNvPr>
          <p:cNvSpPr txBox="1"/>
          <p:nvPr/>
        </p:nvSpPr>
        <p:spPr>
          <a:xfrm>
            <a:off x="3971625" y="27418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알아요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4A56A8-7BBA-B92D-1000-06BE44FFE331}"/>
              </a:ext>
            </a:extLst>
          </p:cNvPr>
          <p:cNvSpPr txBox="1"/>
          <p:nvPr/>
        </p:nvSpPr>
        <p:spPr>
          <a:xfrm>
            <a:off x="5550303" y="274427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몰라요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60A45FD-5EB4-0C9A-A74F-A9C56124B9C1}"/>
              </a:ext>
            </a:extLst>
          </p:cNvPr>
          <p:cNvSpPr txBox="1"/>
          <p:nvPr/>
        </p:nvSpPr>
        <p:spPr>
          <a:xfrm>
            <a:off x="4687329" y="273630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부족해요</a:t>
            </a:r>
          </a:p>
        </p:txBody>
      </p:sp>
      <p:sp>
        <p:nvSpPr>
          <p:cNvPr id="80" name="별: 꼭짓점 5개 79">
            <a:extLst>
              <a:ext uri="{FF2B5EF4-FFF2-40B4-BE49-F238E27FC236}">
                <a16:creationId xmlns:a16="http://schemas.microsoft.com/office/drawing/2014/main" id="{6F4B500B-D8A2-8E65-EF93-AE981A526FE3}"/>
              </a:ext>
            </a:extLst>
          </p:cNvPr>
          <p:cNvSpPr/>
          <p:nvPr/>
        </p:nvSpPr>
        <p:spPr>
          <a:xfrm>
            <a:off x="2750340" y="3198718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6E17EB-825A-207F-CB5D-2C3353D26FF6}"/>
              </a:ext>
            </a:extLst>
          </p:cNvPr>
          <p:cNvGrpSpPr/>
          <p:nvPr/>
        </p:nvGrpSpPr>
        <p:grpSpPr>
          <a:xfrm>
            <a:off x="3372472" y="3195199"/>
            <a:ext cx="366388" cy="363541"/>
            <a:chOff x="2640972" y="943751"/>
            <a:chExt cx="439844" cy="462198"/>
          </a:xfrm>
        </p:grpSpPr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53CA8A9F-0C75-3BD5-4F25-725F6FED846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BBCA0E-AF80-57CC-7E91-56B8B5BDAD2A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85" name="이등변 삼각형 84">
                <a:extLst>
                  <a:ext uri="{FF2B5EF4-FFF2-40B4-BE49-F238E27FC236}">
                    <a16:creationId xmlns:a16="http://schemas.microsoft.com/office/drawing/2014/main" id="{45A3360A-B01A-4D8D-6C4D-895C81EB377A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EF1C6F5C-2C31-44BA-C288-9E29BBD195BD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292DE7C3-26DA-0BDE-0CDC-418F00784D6A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8" name="별: 꼭짓점 5개 87">
            <a:extLst>
              <a:ext uri="{FF2B5EF4-FFF2-40B4-BE49-F238E27FC236}">
                <a16:creationId xmlns:a16="http://schemas.microsoft.com/office/drawing/2014/main" id="{10A6E9FC-01E2-AFB5-18B8-6D586F26CEF3}"/>
              </a:ext>
            </a:extLst>
          </p:cNvPr>
          <p:cNvSpPr/>
          <p:nvPr/>
        </p:nvSpPr>
        <p:spPr>
          <a:xfrm>
            <a:off x="2165280" y="3212262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별: 꼭짓점 5개 88">
            <a:extLst>
              <a:ext uri="{FF2B5EF4-FFF2-40B4-BE49-F238E27FC236}">
                <a16:creationId xmlns:a16="http://schemas.microsoft.com/office/drawing/2014/main" id="{F261469E-FF10-D0BE-DF06-0DBBFD477FAC}"/>
              </a:ext>
            </a:extLst>
          </p:cNvPr>
          <p:cNvSpPr/>
          <p:nvPr/>
        </p:nvSpPr>
        <p:spPr>
          <a:xfrm>
            <a:off x="3988865" y="3195269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별: 꼭짓점 5개 89">
            <a:extLst>
              <a:ext uri="{FF2B5EF4-FFF2-40B4-BE49-F238E27FC236}">
                <a16:creationId xmlns:a16="http://schemas.microsoft.com/office/drawing/2014/main" id="{12F2B387-942A-585D-1586-D4D3FF142FC7}"/>
              </a:ext>
            </a:extLst>
          </p:cNvPr>
          <p:cNvSpPr/>
          <p:nvPr/>
        </p:nvSpPr>
        <p:spPr>
          <a:xfrm>
            <a:off x="1629611" y="3785544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5BA8E9B0-9690-7D28-AD41-1C94F17F7AED}"/>
              </a:ext>
            </a:extLst>
          </p:cNvPr>
          <p:cNvSpPr/>
          <p:nvPr/>
        </p:nvSpPr>
        <p:spPr>
          <a:xfrm>
            <a:off x="2194499" y="3779035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CDA347-1E18-D6B1-5120-5A496AFC903C}"/>
              </a:ext>
            </a:extLst>
          </p:cNvPr>
          <p:cNvSpPr txBox="1"/>
          <p:nvPr/>
        </p:nvSpPr>
        <p:spPr>
          <a:xfrm>
            <a:off x="2726354" y="37761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보상</a:t>
            </a:r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받기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798CC96-84FE-9318-A26C-B82C3B091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487" y="3962423"/>
            <a:ext cx="242185" cy="276646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10B0449-1CBD-8BAF-F2BD-8740AB123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" b="99083" l="608" r="96657">
                        <a14:foregroundMark x1="57751" y1="1835" x2="57751" y2="1835"/>
                        <a14:foregroundMark x1="3951" y1="33333" x2="3951" y2="33333"/>
                        <a14:foregroundMark x1="97264" y1="44343" x2="97264" y2="44343"/>
                        <a14:foregroundMark x1="61702" y1="97248" x2="61702" y2="97248"/>
                        <a14:foregroundMark x1="46809" y1="99388" x2="46809" y2="99388"/>
                        <a14:foregroundMark x1="608" y1="44343" x2="608" y2="443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2107" y="3954291"/>
            <a:ext cx="363891" cy="36167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7DCB35-BF1F-6D3D-E0C0-4AD1F0DD52C9}"/>
              </a:ext>
            </a:extLst>
          </p:cNvPr>
          <p:cNvSpPr/>
          <p:nvPr/>
        </p:nvSpPr>
        <p:spPr>
          <a:xfrm>
            <a:off x="177798" y="507691"/>
            <a:ext cx="8825507" cy="5570267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551057D-1E71-C339-2FDA-8CD72A75D38F}"/>
              </a:ext>
            </a:extLst>
          </p:cNvPr>
          <p:cNvSpPr/>
          <p:nvPr/>
        </p:nvSpPr>
        <p:spPr>
          <a:xfrm>
            <a:off x="2554846" y="1894388"/>
            <a:ext cx="4243662" cy="2582167"/>
          </a:xfrm>
          <a:prstGeom prst="roundRect">
            <a:avLst>
              <a:gd name="adj" fmla="val 6490"/>
            </a:avLst>
          </a:prstGeom>
          <a:gradFill flip="none" rotWithShape="1">
            <a:gsLst>
              <a:gs pos="0">
                <a:srgbClr val="F5D961">
                  <a:shade val="30000"/>
                  <a:satMod val="115000"/>
                </a:srgbClr>
              </a:gs>
              <a:gs pos="50000">
                <a:srgbClr val="F5D961">
                  <a:shade val="67500"/>
                  <a:satMod val="115000"/>
                </a:srgbClr>
              </a:gs>
              <a:gs pos="100000">
                <a:srgbClr val="F5D96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18407B0-DCB6-3323-A483-432C8B5357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5429" y1="13196" x2="15429" y2="131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1342" y="2675018"/>
            <a:ext cx="1766222" cy="17208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389261-A1BB-11FB-B218-5310E62FC753}"/>
              </a:ext>
            </a:extLst>
          </p:cNvPr>
          <p:cNvSpPr txBox="1"/>
          <p:nvPr/>
        </p:nvSpPr>
        <p:spPr>
          <a:xfrm>
            <a:off x="3174260" y="2058636"/>
            <a:ext cx="2666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올블랙을 달성했군요</a:t>
            </a:r>
            <a:r>
              <a:rPr lang="en-US" altLang="ko-KR" sz="2000" b="1" dirty="0"/>
              <a:t>!</a:t>
            </a:r>
          </a:p>
          <a:p>
            <a:pPr algn="ctr"/>
            <a:r>
              <a:rPr lang="ko-KR" altLang="en-US" sz="2000" b="1" dirty="0"/>
              <a:t>완성 보상 획득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616B3-0E7A-198B-4BF9-82DF942CEFAD}"/>
              </a:ext>
            </a:extLst>
          </p:cNvPr>
          <p:cNvSpPr txBox="1"/>
          <p:nvPr/>
        </p:nvSpPr>
        <p:spPr>
          <a:xfrm>
            <a:off x="4263541" y="340429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100</a:t>
            </a:r>
            <a:r>
              <a:rPr lang="ko-KR" altLang="en-US" b="1" dirty="0"/>
              <a:t>알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4401B2-9C3B-A417-D41A-43D728FC9CB4}"/>
              </a:ext>
            </a:extLst>
          </p:cNvPr>
          <p:cNvSpPr txBox="1"/>
          <p:nvPr/>
        </p:nvSpPr>
        <p:spPr>
          <a:xfrm>
            <a:off x="6388927" y="1921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05EEB00-A7D6-264E-ED97-CA8A92B6B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776" y="4982360"/>
            <a:ext cx="1942839" cy="1271464"/>
          </a:xfrm>
          <a:prstGeom prst="rect">
            <a:avLst/>
          </a:prstGeom>
        </p:spPr>
      </p:pic>
      <p:sp>
        <p:nvSpPr>
          <p:cNvPr id="29" name="AutoShape 379">
            <a:extLst>
              <a:ext uri="{FF2B5EF4-FFF2-40B4-BE49-F238E27FC236}">
                <a16:creationId xmlns:a16="http://schemas.microsoft.com/office/drawing/2014/main" id="{548A1AA5-D942-FCC0-9617-E3DAF193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595" y="1872965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FA046F-29A0-8560-1F75-2FBE0230DB0A}"/>
              </a:ext>
            </a:extLst>
          </p:cNvPr>
          <p:cNvSpPr txBox="1"/>
          <p:nvPr/>
        </p:nvSpPr>
        <p:spPr>
          <a:xfrm>
            <a:off x="9156812" y="4440542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디자인 참고 </a:t>
            </a:r>
          </a:p>
        </p:txBody>
      </p:sp>
    </p:spTree>
    <p:extLst>
      <p:ext uri="{BB962C8B-B14F-4D97-AF65-F5344CB8AC3E}">
        <p14:creationId xmlns:p14="http://schemas.microsoft.com/office/powerpoint/2010/main" val="309670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3D01CB-0B18-4DF5-B032-CF03ED2CF5F9}"/>
              </a:ext>
            </a:extLst>
          </p:cNvPr>
          <p:cNvSpPr/>
          <p:nvPr/>
        </p:nvSpPr>
        <p:spPr>
          <a:xfrm>
            <a:off x="1611760" y="1334350"/>
            <a:ext cx="1414789" cy="447627"/>
          </a:xfrm>
          <a:prstGeom prst="roundRect">
            <a:avLst>
              <a:gd name="adj" fmla="val 1410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과목별 미션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8A64C6-1CEB-0DF6-2261-0476284512EF}"/>
              </a:ext>
            </a:extLst>
          </p:cNvPr>
          <p:cNvSpPr/>
          <p:nvPr/>
        </p:nvSpPr>
        <p:spPr>
          <a:xfrm>
            <a:off x="195049" y="1781977"/>
            <a:ext cx="8747266" cy="4295981"/>
          </a:xfrm>
          <a:prstGeom prst="roundRect">
            <a:avLst>
              <a:gd name="adj" fmla="val 4109"/>
            </a:avLst>
          </a:prstGeom>
          <a:solidFill>
            <a:schemeClr val="tx2">
              <a:lumMod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AI</a:t>
            </a:r>
            <a:r>
              <a:rPr lang="ko-KR" altLang="en-US" dirty="0">
                <a:latin typeface="+mn-ea"/>
                <a:ea typeface="+mn-ea"/>
              </a:rPr>
              <a:t>메타보드 이용안내 팝업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69357"/>
              </p:ext>
            </p:extLst>
          </p:nvPr>
        </p:nvGraphicFramePr>
        <p:xfrm>
          <a:off x="9003305" y="600815"/>
          <a:ext cx="3200400" cy="53123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28954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871446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" y="507691"/>
            <a:ext cx="8695765" cy="64639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1A45CE-BE96-ECAF-15AE-E6F6813AD52A}"/>
              </a:ext>
            </a:extLst>
          </p:cNvPr>
          <p:cNvSpPr/>
          <p:nvPr/>
        </p:nvSpPr>
        <p:spPr>
          <a:xfrm>
            <a:off x="177798" y="1334350"/>
            <a:ext cx="1432040" cy="606714"/>
          </a:xfrm>
          <a:prstGeom prst="roundRect">
            <a:avLst>
              <a:gd name="adj" fmla="val 1747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</a:t>
            </a:r>
            <a:r>
              <a:rPr lang="ko-KR" altLang="en-US" b="1" dirty="0"/>
              <a:t>메타보드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7479F3D-FD42-920A-DB80-E9C523DD6B8D}"/>
              </a:ext>
            </a:extLst>
          </p:cNvPr>
          <p:cNvSpPr/>
          <p:nvPr/>
        </p:nvSpPr>
        <p:spPr>
          <a:xfrm>
            <a:off x="285048" y="2327375"/>
            <a:ext cx="2055301" cy="33225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중등수학 </a:t>
            </a:r>
            <a:r>
              <a:rPr lang="en-US" altLang="ko-KR" sz="1050" b="1" dirty="0">
                <a:solidFill>
                  <a:schemeClr val="bg1"/>
                </a:solidFill>
              </a:rPr>
              <a:t>1-1 </a:t>
            </a:r>
            <a:r>
              <a:rPr lang="ko-KR" altLang="en-US" sz="1050" b="1" dirty="0">
                <a:solidFill>
                  <a:schemeClr val="bg1"/>
                </a:solidFill>
              </a:rPr>
              <a:t>내신완공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0D5CED1-D7F3-C625-4BC4-D4EB9E9814A1}"/>
              </a:ext>
            </a:extLst>
          </p:cNvPr>
          <p:cNvSpPr/>
          <p:nvPr/>
        </p:nvSpPr>
        <p:spPr>
          <a:xfrm>
            <a:off x="2420104" y="2328076"/>
            <a:ext cx="2055301" cy="33225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>
                    <a:lumMod val="85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1-2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내신완공 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63BEBF-81D6-D3C6-38B8-38B70461373C}"/>
              </a:ext>
            </a:extLst>
          </p:cNvPr>
          <p:cNvGrpSpPr/>
          <p:nvPr/>
        </p:nvGrpSpPr>
        <p:grpSpPr>
          <a:xfrm>
            <a:off x="6026449" y="1368548"/>
            <a:ext cx="1388667" cy="319079"/>
            <a:chOff x="5977668" y="1377674"/>
            <a:chExt cx="1388667" cy="319079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7C97168A-4DA2-D71A-62B1-5B8FEF556374}"/>
                </a:ext>
              </a:extLst>
            </p:cNvPr>
            <p:cNvSpPr/>
            <p:nvPr/>
          </p:nvSpPr>
          <p:spPr>
            <a:xfrm>
              <a:off x="5977668" y="1377674"/>
              <a:ext cx="1282451" cy="319079"/>
            </a:xfrm>
            <a:prstGeom prst="roundRect">
              <a:avLst>
                <a:gd name="adj" fmla="val 4111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5A1551BB-B982-57D1-23D3-31FCEFEEBE31}"/>
                </a:ext>
              </a:extLst>
            </p:cNvPr>
            <p:cNvSpPr/>
            <p:nvPr/>
          </p:nvSpPr>
          <p:spPr>
            <a:xfrm>
              <a:off x="6019690" y="1426958"/>
              <a:ext cx="658146" cy="231522"/>
            </a:xfrm>
            <a:prstGeom prst="roundRect">
              <a:avLst>
                <a:gd name="adj" fmla="val 3247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쌤미션 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5E24A16-0CAF-5E2D-6477-D15277A8B2A5}"/>
                </a:ext>
              </a:extLst>
            </p:cNvPr>
            <p:cNvSpPr txBox="1"/>
            <p:nvPr/>
          </p:nvSpPr>
          <p:spPr>
            <a:xfrm>
              <a:off x="6652453" y="1424507"/>
              <a:ext cx="7138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자율미션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D8E72880-CBA8-7A91-EF9D-C56B8DBE18D8}"/>
              </a:ext>
            </a:extLst>
          </p:cNvPr>
          <p:cNvSpPr txBox="1"/>
          <p:nvPr/>
        </p:nvSpPr>
        <p:spPr>
          <a:xfrm>
            <a:off x="7584251" y="1409867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 </a:t>
            </a:r>
            <a:r>
              <a:rPr lang="ko-KR" altLang="en-US" sz="1050" dirty="0"/>
              <a:t>메타보드 이용안내</a:t>
            </a: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8583676E-499C-F57D-41F2-5A65BEE75F3F}"/>
              </a:ext>
            </a:extLst>
          </p:cNvPr>
          <p:cNvSpPr/>
          <p:nvPr/>
        </p:nvSpPr>
        <p:spPr>
          <a:xfrm>
            <a:off x="7392800" y="1422921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1D7C4C5-55BC-9A91-63D9-C97F72EA1B31}"/>
              </a:ext>
            </a:extLst>
          </p:cNvPr>
          <p:cNvSpPr txBox="1"/>
          <p:nvPr/>
        </p:nvSpPr>
        <p:spPr>
          <a:xfrm>
            <a:off x="9003305" y="6597391"/>
            <a:ext cx="3170765" cy="260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다음페이지 계속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12CDEFE-D586-DD86-B071-A4551B13E2CD}"/>
              </a:ext>
            </a:extLst>
          </p:cNvPr>
          <p:cNvSpPr/>
          <p:nvPr/>
        </p:nvSpPr>
        <p:spPr>
          <a:xfrm>
            <a:off x="6499126" y="2535877"/>
            <a:ext cx="2318042" cy="3189380"/>
          </a:xfrm>
          <a:prstGeom prst="roundRect">
            <a:avLst>
              <a:gd name="adj" fmla="val 1264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6C1CB2-32B0-D16F-AD6D-6CE12A2060C6}"/>
              </a:ext>
            </a:extLst>
          </p:cNvPr>
          <p:cNvSpPr txBox="1"/>
          <p:nvPr/>
        </p:nvSpPr>
        <p:spPr>
          <a:xfrm>
            <a:off x="6720783" y="3081941"/>
            <a:ext cx="1800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남은 퀘스트 </a:t>
            </a:r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r>
              <a:rPr lang="ko-KR" altLang="en-US" sz="1400" b="1" dirty="0">
                <a:solidFill>
                  <a:srgbClr val="FF0000"/>
                </a:solidFill>
              </a:rPr>
              <a:t>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/>
              <a:t>성공 </a:t>
            </a:r>
            <a:r>
              <a:rPr lang="en-US" altLang="ko-KR" sz="1100" dirty="0"/>
              <a:t>2</a:t>
            </a:r>
            <a:r>
              <a:rPr lang="ko-KR" altLang="en-US" sz="1100" dirty="0"/>
              <a:t>ㅣ획득포인트 </a:t>
            </a:r>
            <a:r>
              <a:rPr lang="en-US" altLang="ko-KR" sz="1100" dirty="0"/>
              <a:t>500P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785E03-CFE7-EF33-51C1-8EF9140D27C1}"/>
              </a:ext>
            </a:extLst>
          </p:cNvPr>
          <p:cNvSpPr txBox="1"/>
          <p:nvPr/>
        </p:nvSpPr>
        <p:spPr>
          <a:xfrm>
            <a:off x="6859497" y="269205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/>
              <a:t>AI</a:t>
            </a:r>
            <a:r>
              <a:rPr lang="ko-KR" altLang="en-US" b="1" dirty="0"/>
              <a:t>채움퀘스트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24F280-BC0E-DE2A-78E8-CE0CE63D1A85}"/>
              </a:ext>
            </a:extLst>
          </p:cNvPr>
          <p:cNvSpPr/>
          <p:nvPr/>
        </p:nvSpPr>
        <p:spPr>
          <a:xfrm>
            <a:off x="6655936" y="3664526"/>
            <a:ext cx="923819" cy="68500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수학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262D4B6-3BEF-1F83-583D-02A57BCC66BF}"/>
              </a:ext>
            </a:extLst>
          </p:cNvPr>
          <p:cNvSpPr/>
          <p:nvPr/>
        </p:nvSpPr>
        <p:spPr>
          <a:xfrm>
            <a:off x="7707265" y="3650405"/>
            <a:ext cx="907201" cy="67469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72C359-5DBD-E6FB-AA70-E768B7A08248}"/>
              </a:ext>
            </a:extLst>
          </p:cNvPr>
          <p:cNvSpPr/>
          <p:nvPr/>
        </p:nvSpPr>
        <p:spPr>
          <a:xfrm>
            <a:off x="6688857" y="4476555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과학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7C82EC4-39AA-F3C8-1C57-96CD32439255}"/>
              </a:ext>
            </a:extLst>
          </p:cNvPr>
          <p:cNvSpPr/>
          <p:nvPr/>
        </p:nvSpPr>
        <p:spPr>
          <a:xfrm>
            <a:off x="7715979" y="4450843"/>
            <a:ext cx="907201" cy="643382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역사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FE48FD-1268-A4C5-258B-95625C3A484E}"/>
              </a:ext>
            </a:extLst>
          </p:cNvPr>
          <p:cNvSpPr txBox="1"/>
          <p:nvPr/>
        </p:nvSpPr>
        <p:spPr>
          <a:xfrm>
            <a:off x="7192107" y="530178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오늘 자정 마감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B989274-43A5-9772-3F3C-BA4EF623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2399" y="4694164"/>
            <a:ext cx="242185" cy="2766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2601AD-319B-91BF-F80B-0390AC617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3653" y="3792998"/>
            <a:ext cx="301698" cy="344628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7F0263-0F83-5B49-C89E-758FCA98A78F}"/>
              </a:ext>
            </a:extLst>
          </p:cNvPr>
          <p:cNvGraphicFramePr>
            <a:graphicFrameLocks noGrp="1"/>
          </p:cNvGraphicFramePr>
          <p:nvPr/>
        </p:nvGraphicFramePr>
        <p:xfrm>
          <a:off x="246892" y="3074519"/>
          <a:ext cx="6056600" cy="2838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660">
                  <a:extLst>
                    <a:ext uri="{9D8B030D-6E8A-4147-A177-3AD203B41FA5}">
                      <a16:colId xmlns:a16="http://schemas.microsoft.com/office/drawing/2014/main" val="647756471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23752515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100691682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32169929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91711484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03580847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65379518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128189586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06446625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549582560"/>
                    </a:ext>
                  </a:extLst>
                </a:gridCol>
              </a:tblGrid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42655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B20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634181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54793"/>
                  </a:ext>
                </a:extLst>
              </a:tr>
              <a:tr h="517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24347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29891"/>
                  </a:ext>
                </a:extLst>
              </a:tr>
            </a:tbl>
          </a:graphicData>
        </a:graphic>
      </p:graphicFrame>
      <p:sp>
        <p:nvSpPr>
          <p:cNvPr id="53" name="별: 꼭짓점 5개 52">
            <a:extLst>
              <a:ext uri="{FF2B5EF4-FFF2-40B4-BE49-F238E27FC236}">
                <a16:creationId xmlns:a16="http://schemas.microsoft.com/office/drawing/2014/main" id="{0C3D6679-43E3-44A9-0ACA-CB81003659B1}"/>
              </a:ext>
            </a:extLst>
          </p:cNvPr>
          <p:cNvSpPr/>
          <p:nvPr/>
        </p:nvSpPr>
        <p:spPr>
          <a:xfrm>
            <a:off x="973814" y="3190620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CCB89CE-3646-F88A-2D1F-FCF7F12004E7}"/>
              </a:ext>
            </a:extLst>
          </p:cNvPr>
          <p:cNvGrpSpPr/>
          <p:nvPr/>
        </p:nvGrpSpPr>
        <p:grpSpPr>
          <a:xfrm>
            <a:off x="1569051" y="3196066"/>
            <a:ext cx="366388" cy="363541"/>
            <a:chOff x="2640972" y="943751"/>
            <a:chExt cx="439844" cy="462198"/>
          </a:xfrm>
        </p:grpSpPr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BFD55186-60DC-5DBA-53A4-B9309851719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D617D65-3E2F-93C4-9D60-EF367B939402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4BCE6565-650F-5364-E8BE-795A3B9B7FE9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FE9D514A-DD18-111F-8B38-1E7BCB6864E8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58">
                <a:extLst>
                  <a:ext uri="{FF2B5EF4-FFF2-40B4-BE49-F238E27FC236}">
                    <a16:creationId xmlns:a16="http://schemas.microsoft.com/office/drawing/2014/main" id="{402FE047-B9B4-B75E-02A1-BE8B214E3953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0" name="별: 꼭짓점 5개 59">
            <a:extLst>
              <a:ext uri="{FF2B5EF4-FFF2-40B4-BE49-F238E27FC236}">
                <a16:creationId xmlns:a16="http://schemas.microsoft.com/office/drawing/2014/main" id="{D240156B-7B04-1A65-11A6-585FC43E3FD9}"/>
              </a:ext>
            </a:extLst>
          </p:cNvPr>
          <p:cNvSpPr/>
          <p:nvPr/>
        </p:nvSpPr>
        <p:spPr>
          <a:xfrm>
            <a:off x="388754" y="3204164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B792338-7635-8968-4DD7-26C9A120F588}"/>
              </a:ext>
            </a:extLst>
          </p:cNvPr>
          <p:cNvSpPr/>
          <p:nvPr/>
        </p:nvSpPr>
        <p:spPr>
          <a:xfrm>
            <a:off x="299147" y="1891927"/>
            <a:ext cx="795634" cy="362742"/>
          </a:xfrm>
          <a:prstGeom prst="roundRect">
            <a:avLst>
              <a:gd name="adj" fmla="val 3503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</a:rPr>
              <a:t>수학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AC4E34E-5972-0334-EC24-699661592183}"/>
              </a:ext>
            </a:extLst>
          </p:cNvPr>
          <p:cNvSpPr/>
          <p:nvPr/>
        </p:nvSpPr>
        <p:spPr>
          <a:xfrm>
            <a:off x="1166700" y="1891927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사회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9B5A674-D417-500D-D9CD-8D38002B0AA4}"/>
              </a:ext>
            </a:extLst>
          </p:cNvPr>
          <p:cNvSpPr/>
          <p:nvPr/>
        </p:nvSpPr>
        <p:spPr>
          <a:xfrm>
            <a:off x="2056889" y="1882649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과학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F696EED-7EE2-3905-84D9-73A81B41F613}"/>
              </a:ext>
            </a:extLst>
          </p:cNvPr>
          <p:cNvSpPr/>
          <p:nvPr/>
        </p:nvSpPr>
        <p:spPr>
          <a:xfrm>
            <a:off x="2924442" y="1882649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국어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F550646-B7E7-D418-F156-7847F4328EB9}"/>
              </a:ext>
            </a:extLst>
          </p:cNvPr>
          <p:cNvSpPr/>
          <p:nvPr/>
        </p:nvSpPr>
        <p:spPr>
          <a:xfrm>
            <a:off x="3775351" y="1890831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영어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699FD22-D007-2211-3760-F1F17F7A390A}"/>
              </a:ext>
            </a:extLst>
          </p:cNvPr>
          <p:cNvSpPr/>
          <p:nvPr/>
        </p:nvSpPr>
        <p:spPr>
          <a:xfrm>
            <a:off x="4626260" y="1882649"/>
            <a:ext cx="795634" cy="362742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역사</a:t>
            </a:r>
          </a:p>
        </p:txBody>
      </p:sp>
      <p:sp>
        <p:nvSpPr>
          <p:cNvPr id="69" name="별: 꼭짓점 5개 68">
            <a:extLst>
              <a:ext uri="{FF2B5EF4-FFF2-40B4-BE49-F238E27FC236}">
                <a16:creationId xmlns:a16="http://schemas.microsoft.com/office/drawing/2014/main" id="{680530C1-6723-FC8F-53F2-C6C798F78FA2}"/>
              </a:ext>
            </a:extLst>
          </p:cNvPr>
          <p:cNvSpPr/>
          <p:nvPr/>
        </p:nvSpPr>
        <p:spPr>
          <a:xfrm>
            <a:off x="3786837" y="2754438"/>
            <a:ext cx="254815" cy="206815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A8A831B-9A9E-12C7-7B35-270F9D32E13E}"/>
              </a:ext>
            </a:extLst>
          </p:cNvPr>
          <p:cNvGrpSpPr/>
          <p:nvPr/>
        </p:nvGrpSpPr>
        <p:grpSpPr>
          <a:xfrm>
            <a:off x="4487659" y="2716037"/>
            <a:ext cx="253926" cy="265799"/>
            <a:chOff x="2640972" y="943751"/>
            <a:chExt cx="439844" cy="462198"/>
          </a:xfrm>
        </p:grpSpPr>
        <p:sp>
          <p:nvSpPr>
            <p:cNvPr id="71" name="별: 꼭짓점 5개 70">
              <a:extLst>
                <a:ext uri="{FF2B5EF4-FFF2-40B4-BE49-F238E27FC236}">
                  <a16:creationId xmlns:a16="http://schemas.microsoft.com/office/drawing/2014/main" id="{40444BFE-6E25-C6B1-495F-72ACCE39878D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rgbClr val="13A9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6CBB70C-142D-D23F-3112-DDD68CE27232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id="{AFF7E3D3-5991-0327-6139-A1EB3D363BA1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이등변 삼각형 73">
                <a:extLst>
                  <a:ext uri="{FF2B5EF4-FFF2-40B4-BE49-F238E27FC236}">
                    <a16:creationId xmlns:a16="http://schemas.microsoft.com/office/drawing/2014/main" id="{B3BF3BAF-DFBB-58A2-DBA4-D6F423D4F9B9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이등변 삼각형 74">
                <a:extLst>
                  <a:ext uri="{FF2B5EF4-FFF2-40B4-BE49-F238E27FC236}">
                    <a16:creationId xmlns:a16="http://schemas.microsoft.com/office/drawing/2014/main" id="{CE214B7A-0E74-0B6D-4208-801A59659307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6" name="별: 꼭짓점 5개 75">
            <a:extLst>
              <a:ext uri="{FF2B5EF4-FFF2-40B4-BE49-F238E27FC236}">
                <a16:creationId xmlns:a16="http://schemas.microsoft.com/office/drawing/2014/main" id="{6FAFF84F-B231-4448-098A-9F6C2442D428}"/>
              </a:ext>
            </a:extLst>
          </p:cNvPr>
          <p:cNvSpPr/>
          <p:nvPr/>
        </p:nvSpPr>
        <p:spPr>
          <a:xfrm>
            <a:off x="5354881" y="2751628"/>
            <a:ext cx="211848" cy="189485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8D323-66E9-02CB-A902-66625B77256F}"/>
              </a:ext>
            </a:extLst>
          </p:cNvPr>
          <p:cNvSpPr txBox="1"/>
          <p:nvPr/>
        </p:nvSpPr>
        <p:spPr>
          <a:xfrm>
            <a:off x="3971625" y="274189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알아요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4A56A8-7BBA-B92D-1000-06BE44FFE331}"/>
              </a:ext>
            </a:extLst>
          </p:cNvPr>
          <p:cNvSpPr txBox="1"/>
          <p:nvPr/>
        </p:nvSpPr>
        <p:spPr>
          <a:xfrm>
            <a:off x="5550303" y="274427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몰라요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60A45FD-5EB4-0C9A-A74F-A9C56124B9C1}"/>
              </a:ext>
            </a:extLst>
          </p:cNvPr>
          <p:cNvSpPr txBox="1"/>
          <p:nvPr/>
        </p:nvSpPr>
        <p:spPr>
          <a:xfrm>
            <a:off x="4687329" y="273630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부족해요</a:t>
            </a:r>
          </a:p>
        </p:txBody>
      </p:sp>
      <p:sp>
        <p:nvSpPr>
          <p:cNvPr id="80" name="별: 꼭짓점 5개 79">
            <a:extLst>
              <a:ext uri="{FF2B5EF4-FFF2-40B4-BE49-F238E27FC236}">
                <a16:creationId xmlns:a16="http://schemas.microsoft.com/office/drawing/2014/main" id="{6F4B500B-D8A2-8E65-EF93-AE981A526FE3}"/>
              </a:ext>
            </a:extLst>
          </p:cNvPr>
          <p:cNvSpPr/>
          <p:nvPr/>
        </p:nvSpPr>
        <p:spPr>
          <a:xfrm>
            <a:off x="2750340" y="3198718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6E17EB-825A-207F-CB5D-2C3353D26FF6}"/>
              </a:ext>
            </a:extLst>
          </p:cNvPr>
          <p:cNvGrpSpPr/>
          <p:nvPr/>
        </p:nvGrpSpPr>
        <p:grpSpPr>
          <a:xfrm>
            <a:off x="3372472" y="3195199"/>
            <a:ext cx="366388" cy="363541"/>
            <a:chOff x="2640972" y="943751"/>
            <a:chExt cx="439844" cy="462198"/>
          </a:xfrm>
        </p:grpSpPr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53CA8A9F-0C75-3BD5-4F25-725F6FED846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BBCA0E-AF80-57CC-7E91-56B8B5BDAD2A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85" name="이등변 삼각형 84">
                <a:extLst>
                  <a:ext uri="{FF2B5EF4-FFF2-40B4-BE49-F238E27FC236}">
                    <a16:creationId xmlns:a16="http://schemas.microsoft.com/office/drawing/2014/main" id="{45A3360A-B01A-4D8D-6C4D-895C81EB377A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EF1C6F5C-2C31-44BA-C288-9E29BBD195BD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292DE7C3-26DA-0BDE-0CDC-418F00784D6A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8" name="별: 꼭짓점 5개 87">
            <a:extLst>
              <a:ext uri="{FF2B5EF4-FFF2-40B4-BE49-F238E27FC236}">
                <a16:creationId xmlns:a16="http://schemas.microsoft.com/office/drawing/2014/main" id="{10A6E9FC-01E2-AFB5-18B8-6D586F26CEF3}"/>
              </a:ext>
            </a:extLst>
          </p:cNvPr>
          <p:cNvSpPr/>
          <p:nvPr/>
        </p:nvSpPr>
        <p:spPr>
          <a:xfrm>
            <a:off x="2165280" y="3212262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별: 꼭짓점 5개 88">
            <a:extLst>
              <a:ext uri="{FF2B5EF4-FFF2-40B4-BE49-F238E27FC236}">
                <a16:creationId xmlns:a16="http://schemas.microsoft.com/office/drawing/2014/main" id="{F261469E-FF10-D0BE-DF06-0DBBFD477FAC}"/>
              </a:ext>
            </a:extLst>
          </p:cNvPr>
          <p:cNvSpPr/>
          <p:nvPr/>
        </p:nvSpPr>
        <p:spPr>
          <a:xfrm>
            <a:off x="3988865" y="3195269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별: 꼭짓점 5개 89">
            <a:extLst>
              <a:ext uri="{FF2B5EF4-FFF2-40B4-BE49-F238E27FC236}">
                <a16:creationId xmlns:a16="http://schemas.microsoft.com/office/drawing/2014/main" id="{12F2B387-942A-585D-1586-D4D3FF142FC7}"/>
              </a:ext>
            </a:extLst>
          </p:cNvPr>
          <p:cNvSpPr/>
          <p:nvPr/>
        </p:nvSpPr>
        <p:spPr>
          <a:xfrm>
            <a:off x="1629611" y="3785544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5BA8E9B0-9690-7D28-AD41-1C94F17F7AED}"/>
              </a:ext>
            </a:extLst>
          </p:cNvPr>
          <p:cNvSpPr/>
          <p:nvPr/>
        </p:nvSpPr>
        <p:spPr>
          <a:xfrm>
            <a:off x="2194499" y="3779035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CDA347-1E18-D6B1-5120-5A496AFC903C}"/>
              </a:ext>
            </a:extLst>
          </p:cNvPr>
          <p:cNvSpPr txBox="1"/>
          <p:nvPr/>
        </p:nvSpPr>
        <p:spPr>
          <a:xfrm>
            <a:off x="2726354" y="37761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보상</a:t>
            </a:r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받기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798CC96-84FE-9318-A26C-B82C3B091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487" y="3962423"/>
            <a:ext cx="242185" cy="276646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10B0449-1CBD-8BAF-F2BD-8740AB123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" b="99083" l="608" r="96657">
                        <a14:foregroundMark x1="57751" y1="1835" x2="57751" y2="1835"/>
                        <a14:foregroundMark x1="3951" y1="33333" x2="3951" y2="33333"/>
                        <a14:foregroundMark x1="97264" y1="44343" x2="97264" y2="44343"/>
                        <a14:foregroundMark x1="61702" y1="97248" x2="61702" y2="97248"/>
                        <a14:foregroundMark x1="46809" y1="99388" x2="46809" y2="99388"/>
                        <a14:foregroundMark x1="608" y1="44343" x2="608" y2="443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2107" y="3954291"/>
            <a:ext cx="363891" cy="36167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7DCB35-BF1F-6D3D-E0C0-4AD1F0DD52C9}"/>
              </a:ext>
            </a:extLst>
          </p:cNvPr>
          <p:cNvSpPr/>
          <p:nvPr/>
        </p:nvSpPr>
        <p:spPr>
          <a:xfrm>
            <a:off x="177798" y="507691"/>
            <a:ext cx="8825507" cy="5570267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948CB5-ABC1-2082-CCF8-0A50EA33FEFF}"/>
              </a:ext>
            </a:extLst>
          </p:cNvPr>
          <p:cNvSpPr/>
          <p:nvPr/>
        </p:nvSpPr>
        <p:spPr>
          <a:xfrm>
            <a:off x="1057973" y="858842"/>
            <a:ext cx="6723530" cy="4697506"/>
          </a:xfrm>
          <a:prstGeom prst="roundRect">
            <a:avLst>
              <a:gd name="adj" fmla="val 788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11366-D892-A99B-C59C-3B31B4BCD484}"/>
              </a:ext>
            </a:extLst>
          </p:cNvPr>
          <p:cNvSpPr/>
          <p:nvPr/>
        </p:nvSpPr>
        <p:spPr>
          <a:xfrm>
            <a:off x="1057973" y="867626"/>
            <a:ext cx="6723530" cy="690771"/>
          </a:xfrm>
          <a:prstGeom prst="roundRect">
            <a:avLst/>
          </a:prstGeom>
          <a:solidFill>
            <a:srgbClr val="2726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        AI</a:t>
            </a:r>
            <a:r>
              <a:rPr lang="ko-KR" altLang="en-US" dirty="0"/>
              <a:t>메타보드 이용안내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3ECCC-698D-AD23-B8FB-6C1C4F957E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7028"/>
          <a:stretch/>
        </p:blipFill>
        <p:spPr>
          <a:xfrm>
            <a:off x="1205679" y="947816"/>
            <a:ext cx="578435" cy="610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BE1AF-9F86-BA8B-79B4-8BF2D3B638D6}"/>
              </a:ext>
            </a:extLst>
          </p:cNvPr>
          <p:cNvSpPr txBox="1"/>
          <p:nvPr/>
        </p:nvSpPr>
        <p:spPr>
          <a:xfrm>
            <a:off x="1165549" y="1755128"/>
            <a:ext cx="650837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AI</a:t>
            </a:r>
            <a:r>
              <a:rPr lang="ko-KR" altLang="en-US" sz="1200" b="1" dirty="0"/>
              <a:t>메타보드란</a:t>
            </a:r>
            <a:r>
              <a:rPr lang="en-US" altLang="ko-KR" sz="1200" b="1" dirty="0"/>
              <a:t>?  </a:t>
            </a:r>
          </a:p>
          <a:p>
            <a:endParaRPr lang="en-US" altLang="ko-KR" sz="1100" b="1" dirty="0"/>
          </a:p>
          <a:p>
            <a:r>
              <a:rPr lang="en-US" altLang="ko-KR" sz="1200" dirty="0"/>
              <a:t>AI</a:t>
            </a:r>
            <a:r>
              <a:rPr lang="ko-KR" altLang="en-US" sz="1200" dirty="0"/>
              <a:t>메타보드에서는 메타인지 학습미션에서 문제풀이를 통해 </a:t>
            </a:r>
            <a:r>
              <a:rPr lang="ko-KR" altLang="en-US" sz="1200" dirty="0">
                <a:highlight>
                  <a:srgbClr val="F5D961"/>
                </a:highlight>
              </a:rPr>
              <a:t>내가 아는 것과 모르는 것을 실시간으로 확인</a:t>
            </a:r>
            <a:r>
              <a:rPr lang="ko-KR" altLang="en-US" sz="1200" dirty="0"/>
              <a:t>하고 </a:t>
            </a:r>
            <a:r>
              <a:rPr lang="ko-KR" altLang="en-US" sz="1200" dirty="0">
                <a:highlight>
                  <a:srgbClr val="F5D961"/>
                </a:highlight>
              </a:rPr>
              <a:t>복습문항으로 다시 한번 중요개념을 채우는 </a:t>
            </a:r>
            <a:r>
              <a:rPr lang="en-US" altLang="ko-KR" sz="1200" dirty="0">
                <a:highlight>
                  <a:srgbClr val="F5D961"/>
                </a:highlight>
              </a:rPr>
              <a:t>AI</a:t>
            </a:r>
            <a:r>
              <a:rPr lang="ko-KR" altLang="en-US" sz="1200" dirty="0">
                <a:highlight>
                  <a:srgbClr val="F5D961"/>
                </a:highlight>
              </a:rPr>
              <a:t>채움퀘스트</a:t>
            </a:r>
            <a:r>
              <a:rPr lang="ko-KR" altLang="en-US" sz="1200" dirty="0"/>
              <a:t>를 할 수 있어요 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71063-FE6B-7E23-336A-5AC8F91B0A90}"/>
              </a:ext>
            </a:extLst>
          </p:cNvPr>
          <p:cNvSpPr txBox="1"/>
          <p:nvPr/>
        </p:nvSpPr>
        <p:spPr>
          <a:xfrm>
            <a:off x="7304914" y="96426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X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6E7EA-BD41-9456-D625-DD03D74B53F9}"/>
              </a:ext>
            </a:extLst>
          </p:cNvPr>
          <p:cNvSpPr txBox="1"/>
          <p:nvPr/>
        </p:nvSpPr>
        <p:spPr>
          <a:xfrm>
            <a:off x="9646646" y="310182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내용 확정 후 추후 작성</a:t>
            </a:r>
          </a:p>
        </p:txBody>
      </p:sp>
    </p:spTree>
    <p:extLst>
      <p:ext uri="{BB962C8B-B14F-4D97-AF65-F5344CB8AC3E}">
        <p14:creationId xmlns:p14="http://schemas.microsoft.com/office/powerpoint/2010/main" val="69186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D2183820-D3B8-B769-7530-0AD2FE2D6408}"/>
              </a:ext>
            </a:extLst>
          </p:cNvPr>
          <p:cNvSpPr/>
          <p:nvPr/>
        </p:nvSpPr>
        <p:spPr>
          <a:xfrm>
            <a:off x="261011" y="1891757"/>
            <a:ext cx="5964963" cy="4138987"/>
          </a:xfrm>
          <a:prstGeom prst="roundRect">
            <a:avLst>
              <a:gd name="adj" fmla="val 543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메인 </a:t>
            </a:r>
            <a:r>
              <a:rPr lang="en-US" altLang="ko-KR" dirty="0">
                <a:latin typeface="+mn-ea"/>
                <a:ea typeface="+mn-ea"/>
              </a:rPr>
              <a:t>&gt; AI</a:t>
            </a:r>
            <a:r>
              <a:rPr lang="ko-KR" altLang="en-US" dirty="0">
                <a:latin typeface="+mn-ea"/>
                <a:ea typeface="+mn-ea"/>
              </a:rPr>
              <a:t>메타보드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 err="1">
                <a:latin typeface="+mn-ea"/>
                <a:ea typeface="+mn-ea"/>
              </a:rPr>
              <a:t>상세팝업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570458"/>
              </p:ext>
            </p:extLst>
          </p:nvPr>
        </p:nvGraphicFramePr>
        <p:xfrm>
          <a:off x="8973332" y="261681"/>
          <a:ext cx="3200400" cy="5597436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55848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844552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4092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미션명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해당과목에서 노출범위에 해당하는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미션중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회원이 하고 있는 모든 미션노출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미션이 많을 시 좌우 스와이핑 되도록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판에서 선택한 과목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앵커링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되어 노출됨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 선택 시 하단에 해당 미션에 대한 학습 현황 노출됨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="1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1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탭 </a:t>
                      </a:r>
                      <a:endParaRPr lang="en-US" altLang="ko-KR" sz="900" b="1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</a:t>
                      </a:r>
                      <a:endParaRPr lang="en-US" altLang="ko-KR" sz="900" b="0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미션의 전체 차시 리스트 노출 </a:t>
                      </a:r>
                      <a:endParaRPr lang="en-US" altLang="ko-KR" sz="900" b="0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미션의 오늘 차시 리스트 노출</a:t>
                      </a:r>
                      <a:endParaRPr lang="en-US" altLang="ko-KR" sz="900" b="0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탭 </a:t>
                      </a:r>
                      <a:r>
                        <a:rPr lang="ko-KR" altLang="en-US" sz="900" b="0" strike="sng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해당미션의 오늘 </a:t>
                      </a:r>
                      <a:r>
                        <a:rPr lang="ko-KR" altLang="en-US" sz="900" b="0" strike="sng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해야할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차시가 없을 경우 알럿 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(2-a)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2-a. [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알럿 닫힘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</a:t>
                      </a: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채움링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전체에 해당하는 문항학습현황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링 채움 기준 슬라이드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링 현황은 실시간으로 반영됨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3-a.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미션명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번과 동일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미션 전체문항에 대한 정보 현황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91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 리스트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미션의 모든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차시리스트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위아래로 스크롤하면서 모든 차시 확인 가능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은 해당 차시의 문제학습현황에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아이콘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차시명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함께 나타남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선택되어 있는 차시명 버튼은 차시명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볼드체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화살표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(4-a)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선택되어 있음을 표시 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401909"/>
                  </a:ext>
                </a:extLst>
              </a:tr>
              <a:tr h="176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4-b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아직 해당 차시의 문제단계 학습 전일 경우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흰색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미션명 클릭시 알럿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(4-c)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4-c. [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알럿 닫히며 해당 차시의 학습목차로 이동시킬 건지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958753"/>
                  </a:ext>
                </a:extLst>
              </a:tr>
              <a:tr h="176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문제단계가 없는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미션의 경우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차시버튼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비활성 처리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알럿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(5-a)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3101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" y="507691"/>
            <a:ext cx="8695765" cy="64639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1A45CE-BE96-ECAF-15AE-E6F6813AD52A}"/>
              </a:ext>
            </a:extLst>
          </p:cNvPr>
          <p:cNvSpPr/>
          <p:nvPr/>
        </p:nvSpPr>
        <p:spPr>
          <a:xfrm>
            <a:off x="390808" y="1333977"/>
            <a:ext cx="1262768" cy="301676"/>
          </a:xfrm>
          <a:prstGeom prst="roundRect">
            <a:avLst>
              <a:gd name="adj" fmla="val 41112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AI</a:t>
            </a:r>
            <a:r>
              <a:rPr lang="ko-KR" altLang="en-US" sz="1400" dirty="0"/>
              <a:t>메타보드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3D01CB-0B18-4DF5-B032-CF03ED2CF5F9}"/>
              </a:ext>
            </a:extLst>
          </p:cNvPr>
          <p:cNvSpPr/>
          <p:nvPr/>
        </p:nvSpPr>
        <p:spPr>
          <a:xfrm>
            <a:off x="1756623" y="1336067"/>
            <a:ext cx="1265140" cy="301676"/>
          </a:xfrm>
          <a:prstGeom prst="roundRect">
            <a:avLst>
              <a:gd name="adj" fmla="val 3514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과목별 미션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2B5F802-2E3D-0AD0-71EC-47C98E335146}"/>
              </a:ext>
            </a:extLst>
          </p:cNvPr>
          <p:cNvSpPr/>
          <p:nvPr/>
        </p:nvSpPr>
        <p:spPr>
          <a:xfrm>
            <a:off x="278505" y="2348851"/>
            <a:ext cx="5901815" cy="2904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</a:rPr>
              <a:t>수학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        사회            과학           국어           영어          역사   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7479F3D-FD42-920A-DB80-E9C523DD6B8D}"/>
              </a:ext>
            </a:extLst>
          </p:cNvPr>
          <p:cNvSpPr/>
          <p:nvPr/>
        </p:nvSpPr>
        <p:spPr>
          <a:xfrm>
            <a:off x="431246" y="2742206"/>
            <a:ext cx="2055301" cy="33225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중등수학 </a:t>
            </a:r>
            <a:r>
              <a:rPr lang="en-US" altLang="ko-KR" sz="1050" dirty="0">
                <a:solidFill>
                  <a:schemeClr val="bg1"/>
                </a:solidFill>
              </a:rPr>
              <a:t>1-1 </a:t>
            </a:r>
            <a:r>
              <a:rPr lang="ko-KR" altLang="en-US" sz="1050" dirty="0">
                <a:solidFill>
                  <a:schemeClr val="bg1"/>
                </a:solidFill>
              </a:rPr>
              <a:t>내신완공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0D5CED1-D7F3-C625-4BC4-D4EB9E9814A1}"/>
              </a:ext>
            </a:extLst>
          </p:cNvPr>
          <p:cNvSpPr/>
          <p:nvPr/>
        </p:nvSpPr>
        <p:spPr>
          <a:xfrm>
            <a:off x="2615346" y="2741029"/>
            <a:ext cx="2216321" cy="332258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>
                    <a:lumMod val="50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1-2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내신완공 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3730C641-AC6D-E9A8-AF93-E6E41CFC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360" y="2728736"/>
            <a:ext cx="1228725" cy="415400"/>
          </a:xfrm>
          <a:prstGeom prst="rect">
            <a:avLst/>
          </a:prstGeom>
        </p:spPr>
      </p:pic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C97168A-4DA2-D71A-62B1-5B8FEF556374}"/>
              </a:ext>
            </a:extLst>
          </p:cNvPr>
          <p:cNvSpPr/>
          <p:nvPr/>
        </p:nvSpPr>
        <p:spPr>
          <a:xfrm>
            <a:off x="3591484" y="1918188"/>
            <a:ext cx="1570334" cy="35367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A1551BB-B982-57D1-23D3-31FCEFEEBE31}"/>
              </a:ext>
            </a:extLst>
          </p:cNvPr>
          <p:cNvSpPr/>
          <p:nvPr/>
        </p:nvSpPr>
        <p:spPr>
          <a:xfrm>
            <a:off x="3642291" y="1980698"/>
            <a:ext cx="713882" cy="235605"/>
          </a:xfrm>
          <a:prstGeom prst="roundRect">
            <a:avLst>
              <a:gd name="adj" fmla="val 32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쌤미션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5E24A16-0CAF-5E2D-6477-D15277A8B2A5}"/>
              </a:ext>
            </a:extLst>
          </p:cNvPr>
          <p:cNvSpPr txBox="1"/>
          <p:nvPr/>
        </p:nvSpPr>
        <p:spPr>
          <a:xfrm>
            <a:off x="4347387" y="1974684"/>
            <a:ext cx="844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자율미션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8E72880-CBA8-7A91-EF9D-C56B8DBE18D8}"/>
              </a:ext>
            </a:extLst>
          </p:cNvPr>
          <p:cNvSpPr txBox="1"/>
          <p:nvPr/>
        </p:nvSpPr>
        <p:spPr>
          <a:xfrm>
            <a:off x="5392262" y="199436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 </a:t>
            </a:r>
            <a:r>
              <a:rPr lang="ko-KR" altLang="en-US" sz="1050" dirty="0"/>
              <a:t>이용안내</a:t>
            </a: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8583676E-499C-F57D-41F2-5A65BEE75F3F}"/>
              </a:ext>
            </a:extLst>
          </p:cNvPr>
          <p:cNvSpPr/>
          <p:nvPr/>
        </p:nvSpPr>
        <p:spPr>
          <a:xfrm>
            <a:off x="5255616" y="1980698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5388F2C8-BFB2-07BA-7202-1560055BE5BE}"/>
              </a:ext>
            </a:extLst>
          </p:cNvPr>
          <p:cNvSpPr/>
          <p:nvPr/>
        </p:nvSpPr>
        <p:spPr>
          <a:xfrm>
            <a:off x="6324435" y="1891757"/>
            <a:ext cx="2506099" cy="3967158"/>
          </a:xfrm>
          <a:prstGeom prst="roundRect">
            <a:avLst>
              <a:gd name="adj" fmla="val 79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8AF7A76-CF47-59A4-3F56-755816A5B117}"/>
              </a:ext>
            </a:extLst>
          </p:cNvPr>
          <p:cNvSpPr txBox="1"/>
          <p:nvPr/>
        </p:nvSpPr>
        <p:spPr>
          <a:xfrm>
            <a:off x="6529468" y="3062103"/>
            <a:ext cx="209704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남은 퀘스트 </a:t>
            </a:r>
            <a:r>
              <a:rPr lang="en-US" altLang="ko-KR" b="1" dirty="0">
                <a:solidFill>
                  <a:srgbClr val="FF0000"/>
                </a:solidFill>
              </a:rPr>
              <a:t>6</a:t>
            </a:r>
            <a:r>
              <a:rPr lang="ko-KR" altLang="en-US" b="1" dirty="0">
                <a:solidFill>
                  <a:srgbClr val="FF0000"/>
                </a:solidFill>
              </a:rPr>
              <a:t>개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300" dirty="0"/>
              <a:t>성공 </a:t>
            </a:r>
            <a:r>
              <a:rPr lang="en-US" altLang="ko-KR" sz="1300" dirty="0"/>
              <a:t>2</a:t>
            </a:r>
            <a:r>
              <a:rPr lang="ko-KR" altLang="en-US" sz="1300" dirty="0"/>
              <a:t>ㅣ획득포인트 </a:t>
            </a:r>
            <a:r>
              <a:rPr lang="en-US" altLang="ko-KR" sz="1300" dirty="0"/>
              <a:t>500P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B836B8-C602-275D-3D09-C7DBE4444DF9}"/>
              </a:ext>
            </a:extLst>
          </p:cNvPr>
          <p:cNvSpPr txBox="1"/>
          <p:nvPr/>
        </p:nvSpPr>
        <p:spPr>
          <a:xfrm>
            <a:off x="6399764" y="2479840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/>
              <a:t>오늘의 </a:t>
            </a:r>
            <a:r>
              <a:rPr lang="en-US" altLang="ko-KR" b="1" dirty="0"/>
              <a:t>AI</a:t>
            </a:r>
            <a:r>
              <a:rPr lang="ko-KR" altLang="en-US" b="1" dirty="0"/>
              <a:t>채움퀘스트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619090A-65A3-B265-73F1-396B5A680266}"/>
              </a:ext>
            </a:extLst>
          </p:cNvPr>
          <p:cNvSpPr txBox="1"/>
          <p:nvPr/>
        </p:nvSpPr>
        <p:spPr>
          <a:xfrm>
            <a:off x="7813374" y="203624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/>
              <a:t>이용안내</a:t>
            </a:r>
          </a:p>
        </p:txBody>
      </p:sp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BB488A6A-6135-7B0F-F697-88E0ABAC31E6}"/>
              </a:ext>
            </a:extLst>
          </p:cNvPr>
          <p:cNvSpPr/>
          <p:nvPr/>
        </p:nvSpPr>
        <p:spPr>
          <a:xfrm>
            <a:off x="7680955" y="2064936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2EACE64-7352-75E4-B4CB-6F7B0185B276}"/>
              </a:ext>
            </a:extLst>
          </p:cNvPr>
          <p:cNvSpPr/>
          <p:nvPr/>
        </p:nvSpPr>
        <p:spPr>
          <a:xfrm>
            <a:off x="17929" y="1153400"/>
            <a:ext cx="8864243" cy="50412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6D92D691-8C31-34C3-91C5-10101A09A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730" y="3661168"/>
            <a:ext cx="362185" cy="413722"/>
          </a:xfrm>
          <a:prstGeom prst="rect">
            <a:avLst/>
          </a:prstGeom>
        </p:spPr>
      </p:pic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BE26650A-313B-366F-809F-29A1401933B2}"/>
              </a:ext>
            </a:extLst>
          </p:cNvPr>
          <p:cNvSpPr/>
          <p:nvPr/>
        </p:nvSpPr>
        <p:spPr>
          <a:xfrm>
            <a:off x="6412708" y="3860137"/>
            <a:ext cx="692987" cy="627665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수학 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9FC2B1FA-B204-AA6C-F340-1DB8BEE33E5B}"/>
              </a:ext>
            </a:extLst>
          </p:cNvPr>
          <p:cNvSpPr/>
          <p:nvPr/>
        </p:nvSpPr>
        <p:spPr>
          <a:xfrm>
            <a:off x="7215540" y="3844421"/>
            <a:ext cx="735913" cy="633071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2AD690E-4AEF-4551-3EDC-ABF4EF42C970}"/>
              </a:ext>
            </a:extLst>
          </p:cNvPr>
          <p:cNvSpPr/>
          <p:nvPr/>
        </p:nvSpPr>
        <p:spPr>
          <a:xfrm>
            <a:off x="8042760" y="3834110"/>
            <a:ext cx="692987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과학</a:t>
            </a: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2AAF1EDB-E87E-0A47-D4B9-C58CEFB7A631}"/>
              </a:ext>
            </a:extLst>
          </p:cNvPr>
          <p:cNvSpPr/>
          <p:nvPr/>
        </p:nvSpPr>
        <p:spPr>
          <a:xfrm>
            <a:off x="6436548" y="4600694"/>
            <a:ext cx="692987" cy="627665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국어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AB4E2EC4-FF77-A434-D2F6-74CAEFC39EC7}"/>
              </a:ext>
            </a:extLst>
          </p:cNvPr>
          <p:cNvSpPr/>
          <p:nvPr/>
        </p:nvSpPr>
        <p:spPr>
          <a:xfrm>
            <a:off x="7224015" y="4584978"/>
            <a:ext cx="735913" cy="6330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영어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5344444B-C452-1108-6402-8D7A68216D68}"/>
              </a:ext>
            </a:extLst>
          </p:cNvPr>
          <p:cNvSpPr/>
          <p:nvPr/>
        </p:nvSpPr>
        <p:spPr>
          <a:xfrm>
            <a:off x="8066600" y="4574667"/>
            <a:ext cx="692987" cy="643382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역사</a:t>
            </a: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82D4767A-3A24-41F1-5D05-CDCB10CF8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1004" y="4151428"/>
            <a:ext cx="242185" cy="27664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E4410F1-F1B2-2945-85D0-EC836225E299}"/>
              </a:ext>
            </a:extLst>
          </p:cNvPr>
          <p:cNvGraphicFramePr>
            <a:graphicFrameLocks noGrp="1"/>
          </p:cNvGraphicFramePr>
          <p:nvPr/>
        </p:nvGraphicFramePr>
        <p:xfrm>
          <a:off x="319131" y="3248910"/>
          <a:ext cx="5888530" cy="2672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853">
                  <a:extLst>
                    <a:ext uri="{9D8B030D-6E8A-4147-A177-3AD203B41FA5}">
                      <a16:colId xmlns:a16="http://schemas.microsoft.com/office/drawing/2014/main" val="647756471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4237525155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1100691682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2321699290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3917114843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3035808470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1653795185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2128189586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4064466253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1549582560"/>
                    </a:ext>
                  </a:extLst>
                </a:gridCol>
              </a:tblGrid>
              <a:tr h="534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42655"/>
                  </a:ext>
                </a:extLst>
              </a:tr>
              <a:tr h="534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634181"/>
                  </a:ext>
                </a:extLst>
              </a:tr>
              <a:tr h="534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54793"/>
                  </a:ext>
                </a:extLst>
              </a:tr>
              <a:tr h="534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35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37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24347"/>
                  </a:ext>
                </a:extLst>
              </a:tr>
              <a:tr h="53442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2989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400A077-6DAC-9E73-9847-B20F049AD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3" b="93143" l="6667" r="92821">
                        <a14:foregroundMark x1="7179" y1="40571" x2="7179" y2="40571"/>
                        <a14:foregroundMark x1="92821" y1="57714" x2="92821" y2="57714"/>
                        <a14:foregroundMark x1="58462" y1="93143" x2="58462" y2="93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9405" y="4882075"/>
            <a:ext cx="441257" cy="396000"/>
          </a:xfrm>
          <a:prstGeom prst="rect">
            <a:avLst/>
          </a:prstGeom>
        </p:spPr>
      </p:pic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B93441EB-76D1-11CD-F808-98A3034780A5}"/>
              </a:ext>
            </a:extLst>
          </p:cNvPr>
          <p:cNvSpPr/>
          <p:nvPr/>
        </p:nvSpPr>
        <p:spPr>
          <a:xfrm>
            <a:off x="2254761" y="3221508"/>
            <a:ext cx="439844" cy="421153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C4D71-C27B-B0CC-22D7-6251DA5D8755}"/>
              </a:ext>
            </a:extLst>
          </p:cNvPr>
          <p:cNvSpPr txBox="1"/>
          <p:nvPr/>
        </p:nvSpPr>
        <p:spPr>
          <a:xfrm>
            <a:off x="7315409" y="5401125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오늘 자정 마감</a:t>
            </a:r>
          </a:p>
        </p:txBody>
      </p:sp>
      <p:sp>
        <p:nvSpPr>
          <p:cNvPr id="36" name="별: 꼭짓점 5개 35">
            <a:extLst>
              <a:ext uri="{FF2B5EF4-FFF2-40B4-BE49-F238E27FC236}">
                <a16:creationId xmlns:a16="http://schemas.microsoft.com/office/drawing/2014/main" id="{A5844C2D-5D04-08E2-3A1A-7834F7EBDDEB}"/>
              </a:ext>
            </a:extLst>
          </p:cNvPr>
          <p:cNvSpPr/>
          <p:nvPr/>
        </p:nvSpPr>
        <p:spPr>
          <a:xfrm>
            <a:off x="3333864" y="3240015"/>
            <a:ext cx="459105" cy="416768"/>
          </a:xfrm>
          <a:prstGeom prst="star5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96C62-CF90-D0A0-39B4-B4BBDC68D6B9}"/>
              </a:ext>
            </a:extLst>
          </p:cNvPr>
          <p:cNvSpPr/>
          <p:nvPr/>
        </p:nvSpPr>
        <p:spPr>
          <a:xfrm>
            <a:off x="194114" y="3165600"/>
            <a:ext cx="6077818" cy="2865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AutoShape 379">
            <a:extLst>
              <a:ext uri="{FF2B5EF4-FFF2-40B4-BE49-F238E27FC236}">
                <a16:creationId xmlns:a16="http://schemas.microsoft.com/office/drawing/2014/main" id="{B64AC4CE-7B84-2DBB-9071-4B2EA3FA5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891" y="485327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40" name="AutoShape 379">
            <a:extLst>
              <a:ext uri="{FF2B5EF4-FFF2-40B4-BE49-F238E27FC236}">
                <a16:creationId xmlns:a16="http://schemas.microsoft.com/office/drawing/2014/main" id="{758B9D93-1BD3-036F-BF75-ABB68F8BB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539" y="1725718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C13EA-6E2B-D5A8-9627-BD165CE71321}"/>
              </a:ext>
            </a:extLst>
          </p:cNvPr>
          <p:cNvSpPr/>
          <p:nvPr/>
        </p:nvSpPr>
        <p:spPr>
          <a:xfrm>
            <a:off x="-17889" y="466750"/>
            <a:ext cx="8900061" cy="579061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084B0A-1FF4-D5C9-FADE-A49DC5F619B8}"/>
              </a:ext>
            </a:extLst>
          </p:cNvPr>
          <p:cNvSpPr txBox="1"/>
          <p:nvPr/>
        </p:nvSpPr>
        <p:spPr>
          <a:xfrm>
            <a:off x="6849548" y="186696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4F19F-C445-74DA-0C28-DE58FB3D53C7}"/>
              </a:ext>
            </a:extLst>
          </p:cNvPr>
          <p:cNvSpPr/>
          <p:nvPr/>
        </p:nvSpPr>
        <p:spPr>
          <a:xfrm>
            <a:off x="371553" y="3276711"/>
            <a:ext cx="2077453" cy="271712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AI</a:t>
            </a:r>
            <a:r>
              <a:rPr lang="ko-KR" altLang="en-US" dirty="0"/>
              <a:t>채움퀘스트</a:t>
            </a:r>
            <a:endParaRPr lang="en-US" altLang="ko-KR" dirty="0"/>
          </a:p>
          <a:p>
            <a:pPr algn="ctr"/>
            <a:r>
              <a:rPr lang="en-US" altLang="ko-KR" sz="1400" dirty="0"/>
              <a:t>(1/6)</a:t>
            </a:r>
          </a:p>
          <a:p>
            <a:pPr algn="ctr"/>
            <a:endParaRPr lang="en-US" altLang="ko-KR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716C31-F968-5EC9-8810-13E13036B019}"/>
              </a:ext>
            </a:extLst>
          </p:cNvPr>
          <p:cNvSpPr/>
          <p:nvPr/>
        </p:nvSpPr>
        <p:spPr>
          <a:xfrm>
            <a:off x="233107" y="1397395"/>
            <a:ext cx="8495563" cy="4596438"/>
          </a:xfrm>
          <a:prstGeom prst="roundRect">
            <a:avLst>
              <a:gd name="adj" fmla="val 59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전ㅊ하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2509575-BA60-574D-29EB-80E3ED52E0B0}"/>
              </a:ext>
            </a:extLst>
          </p:cNvPr>
          <p:cNvSpPr/>
          <p:nvPr/>
        </p:nvSpPr>
        <p:spPr>
          <a:xfrm>
            <a:off x="232500" y="1544297"/>
            <a:ext cx="1277341" cy="377402"/>
          </a:xfrm>
          <a:prstGeom prst="roundRect">
            <a:avLst>
              <a:gd name="adj" fmla="val 3236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E3416C-2DFD-7C89-6243-6776C18D337B}"/>
              </a:ext>
            </a:extLst>
          </p:cNvPr>
          <p:cNvSpPr txBox="1"/>
          <p:nvPr/>
        </p:nvSpPr>
        <p:spPr>
          <a:xfrm>
            <a:off x="8229491" y="1316709"/>
            <a:ext cx="41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/>
              <a:t>x</a:t>
            </a:r>
            <a:endParaRPr lang="ko-KR" altLang="en-US" sz="32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B164F80-3B7C-45D4-0305-27C22BDF46B1}"/>
              </a:ext>
            </a:extLst>
          </p:cNvPr>
          <p:cNvSpPr/>
          <p:nvPr/>
        </p:nvSpPr>
        <p:spPr>
          <a:xfrm>
            <a:off x="2202952" y="2330825"/>
            <a:ext cx="1634081" cy="390102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 1. </a:t>
            </a:r>
            <a:r>
              <a:rPr lang="ko-KR" altLang="en-US" sz="1000" b="0" i="0" dirty="0" err="1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4243C44-40F8-840B-A1D5-CE26C5EF9522}"/>
              </a:ext>
            </a:extLst>
          </p:cNvPr>
          <p:cNvSpPr/>
          <p:nvPr/>
        </p:nvSpPr>
        <p:spPr>
          <a:xfrm>
            <a:off x="1383667" y="1521063"/>
            <a:ext cx="2555717" cy="377402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중등과학 </a:t>
            </a:r>
            <a:r>
              <a:rPr lang="en-US" altLang="ko-KR" sz="1000" dirty="0">
                <a:solidFill>
                  <a:schemeClr val="bg1"/>
                </a:solidFill>
              </a:rPr>
              <a:t>1-1 </a:t>
            </a:r>
            <a:r>
              <a:rPr lang="ko-KR" altLang="en-US" sz="1000" dirty="0">
                <a:solidFill>
                  <a:schemeClr val="bg1"/>
                </a:solidFill>
              </a:rPr>
              <a:t>내신완공 미션 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6DA0DC-CF74-EAE2-92E6-FB2787448EC8}"/>
              </a:ext>
            </a:extLst>
          </p:cNvPr>
          <p:cNvSpPr/>
          <p:nvPr/>
        </p:nvSpPr>
        <p:spPr>
          <a:xfrm>
            <a:off x="232501" y="1407101"/>
            <a:ext cx="8496170" cy="5713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DC05B0-5FA7-2F23-2FC1-B664D058F907}"/>
              </a:ext>
            </a:extLst>
          </p:cNvPr>
          <p:cNvSpPr/>
          <p:nvPr/>
        </p:nvSpPr>
        <p:spPr>
          <a:xfrm>
            <a:off x="2213830" y="2853222"/>
            <a:ext cx="1623203" cy="398196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AABBCA4-86A3-C763-86E3-F41BD7E91763}"/>
              </a:ext>
            </a:extLst>
          </p:cNvPr>
          <p:cNvSpPr/>
          <p:nvPr/>
        </p:nvSpPr>
        <p:spPr>
          <a:xfrm>
            <a:off x="2225938" y="3407782"/>
            <a:ext cx="1623203" cy="357116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    1. </a:t>
            </a:r>
            <a:r>
              <a:rPr lang="ko-KR" altLang="en-US" sz="1000" dirty="0">
                <a:solidFill>
                  <a:schemeClr val="bg1"/>
                </a:solidFill>
              </a:rPr>
              <a:t>중단원 마무리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    </a:t>
            </a:r>
            <a:r>
              <a:rPr lang="ko-KR" altLang="en-US" sz="1000" b="0" i="0" dirty="0" err="1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구계와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지권의 구조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8FAE5B45-C38D-C2EB-FC4E-296D8223A071}"/>
              </a:ext>
            </a:extLst>
          </p:cNvPr>
          <p:cNvSpPr/>
          <p:nvPr/>
        </p:nvSpPr>
        <p:spPr>
          <a:xfrm rot="5400000">
            <a:off x="3915086" y="2968246"/>
            <a:ext cx="205470" cy="16131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8CAA235-5876-D0FC-8EC6-2DEA672E12F2}"/>
              </a:ext>
            </a:extLst>
          </p:cNvPr>
          <p:cNvSpPr/>
          <p:nvPr/>
        </p:nvSpPr>
        <p:spPr>
          <a:xfrm>
            <a:off x="4226129" y="2398213"/>
            <a:ext cx="4475878" cy="3498178"/>
          </a:xfrm>
          <a:prstGeom prst="roundRect">
            <a:avLst>
              <a:gd name="adj" fmla="val 6209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E6DDA5-4FE8-103D-7064-75CF4B4B1E45}"/>
              </a:ext>
            </a:extLst>
          </p:cNvPr>
          <p:cNvSpPr/>
          <p:nvPr/>
        </p:nvSpPr>
        <p:spPr>
          <a:xfrm>
            <a:off x="5902397" y="2479162"/>
            <a:ext cx="1228725" cy="281768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  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개념 보기 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F04052D-7F05-EBD8-C080-79ACFA21B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6203" y="2570003"/>
            <a:ext cx="242185" cy="27664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3D2F936-1E31-041E-5DF8-281566607BD0}"/>
              </a:ext>
            </a:extLst>
          </p:cNvPr>
          <p:cNvSpPr/>
          <p:nvPr/>
        </p:nvSpPr>
        <p:spPr>
          <a:xfrm>
            <a:off x="7233049" y="2480287"/>
            <a:ext cx="1153278" cy="25878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노트 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3511DEF-094B-BFB0-806D-87D28E601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76" y="2524342"/>
            <a:ext cx="242185" cy="276646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293BE58D-D627-D085-5AC0-C68B250F00DB}"/>
              </a:ext>
            </a:extLst>
          </p:cNvPr>
          <p:cNvSpPr/>
          <p:nvPr/>
        </p:nvSpPr>
        <p:spPr>
          <a:xfrm>
            <a:off x="4976409" y="549584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AE410F-A141-F0C5-07A9-C14260663312}"/>
              </a:ext>
            </a:extLst>
          </p:cNvPr>
          <p:cNvSpPr txBox="1"/>
          <p:nvPr/>
        </p:nvSpPr>
        <p:spPr>
          <a:xfrm>
            <a:off x="5141736" y="5430184"/>
            <a:ext cx="1032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/>
              <a:t>틀린 문제 </a:t>
            </a:r>
            <a:r>
              <a:rPr lang="en-US" altLang="ko-KR" sz="1050" b="1" dirty="0"/>
              <a:t>5</a:t>
            </a:r>
            <a:r>
              <a:rPr lang="ko-KR" altLang="en-US" sz="1050" b="1" dirty="0"/>
              <a:t>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F8D2803-BDB7-EB53-911B-7D6ABB0DE9E8}"/>
              </a:ext>
            </a:extLst>
          </p:cNvPr>
          <p:cNvSpPr/>
          <p:nvPr/>
        </p:nvSpPr>
        <p:spPr>
          <a:xfrm>
            <a:off x="6237497" y="5485142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B05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1FCF6D-B7AF-C0B9-17B3-DD20284A8920}"/>
              </a:ext>
            </a:extLst>
          </p:cNvPr>
          <p:cNvSpPr txBox="1"/>
          <p:nvPr/>
        </p:nvSpPr>
        <p:spPr>
          <a:xfrm>
            <a:off x="6370822" y="5437923"/>
            <a:ext cx="1032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/>
              <a:t>맞힌 문제 </a:t>
            </a:r>
            <a:r>
              <a:rPr lang="en-US" altLang="ko-KR" sz="1050" b="1"/>
              <a:t>4</a:t>
            </a:r>
            <a:r>
              <a:rPr lang="ko-KR" altLang="en-US" sz="1050" b="1"/>
              <a:t>개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74E863D-72D4-D597-0F38-E898FB1EA4A7}"/>
              </a:ext>
            </a:extLst>
          </p:cNvPr>
          <p:cNvSpPr/>
          <p:nvPr/>
        </p:nvSpPr>
        <p:spPr>
          <a:xfrm>
            <a:off x="7464466" y="5487479"/>
            <a:ext cx="144000" cy="14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B05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799A5A-F3D4-EFD2-0CD3-7CE9A128FA86}"/>
              </a:ext>
            </a:extLst>
          </p:cNvPr>
          <p:cNvSpPr txBox="1"/>
          <p:nvPr/>
        </p:nvSpPr>
        <p:spPr>
          <a:xfrm>
            <a:off x="7604592" y="5447881"/>
            <a:ext cx="10759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/>
              <a:t>안 푼 문제 </a:t>
            </a:r>
            <a:r>
              <a:rPr lang="en-US" altLang="ko-KR" sz="1050" dirty="0"/>
              <a:t>0</a:t>
            </a:r>
            <a:r>
              <a:rPr lang="ko-KR" altLang="en-US" sz="1050" b="1" dirty="0"/>
              <a:t>개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7725485-0A7C-65E2-0AA0-B522ABBAD698}"/>
              </a:ext>
            </a:extLst>
          </p:cNvPr>
          <p:cNvGrpSpPr/>
          <p:nvPr/>
        </p:nvGrpSpPr>
        <p:grpSpPr>
          <a:xfrm>
            <a:off x="4293551" y="2992842"/>
            <a:ext cx="4044660" cy="2371078"/>
            <a:chOff x="5174132" y="2597427"/>
            <a:chExt cx="4044660" cy="237107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9D0AE8E-C979-FB24-222F-362F3EC788BF}"/>
                </a:ext>
              </a:extLst>
            </p:cNvPr>
            <p:cNvGrpSpPr/>
            <p:nvPr/>
          </p:nvGrpSpPr>
          <p:grpSpPr>
            <a:xfrm>
              <a:off x="5174132" y="2597427"/>
              <a:ext cx="1874696" cy="271632"/>
              <a:chOff x="4617993" y="2519998"/>
              <a:chExt cx="1874696" cy="271632"/>
            </a:xfrm>
          </p:grpSpPr>
          <p:sp>
            <p:nvSpPr>
              <p:cNvPr id="107" name="사각형: 둥근 모서리 106">
                <a:extLst>
                  <a:ext uri="{FF2B5EF4-FFF2-40B4-BE49-F238E27FC236}">
                    <a16:creationId xmlns:a16="http://schemas.microsoft.com/office/drawing/2014/main" id="{AF08328F-1164-86EE-087F-E092B098BEA0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 dirty="0">
                    <a:solidFill>
                      <a:schemeClr val="bg1"/>
                    </a:solidFill>
                  </a:rPr>
                  <a:t>개념확인 </a:t>
                </a:r>
                <a:r>
                  <a:rPr lang="en-US" altLang="ko-KR" sz="1050" dirty="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00FCC9A0-729D-CEB6-D220-44F7F29E70D2}"/>
                  </a:ext>
                </a:extLst>
              </p:cNvPr>
              <p:cNvSpPr/>
              <p:nvPr/>
            </p:nvSpPr>
            <p:spPr>
              <a:xfrm>
                <a:off x="5620299" y="2523716"/>
                <a:ext cx="872390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도전</a:t>
                </a: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089BC38D-2DBF-6416-964E-3E9F024189D2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FC75988-E907-A540-27B3-9DD0AEAE0267}"/>
                </a:ext>
              </a:extLst>
            </p:cNvPr>
            <p:cNvGrpSpPr/>
            <p:nvPr/>
          </p:nvGrpSpPr>
          <p:grpSpPr>
            <a:xfrm>
              <a:off x="5174132" y="3655262"/>
              <a:ext cx="1874696" cy="271632"/>
              <a:chOff x="4617993" y="2519998"/>
              <a:chExt cx="1874696" cy="271632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B76A89A1-6E12-FEC7-2AD1-384BE8FDCDF8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개념문제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03CAB685-C42E-618A-7085-F24E149B6537}"/>
                  </a:ext>
                </a:extLst>
              </p:cNvPr>
              <p:cNvSpPr/>
              <p:nvPr/>
            </p:nvSpPr>
            <p:spPr>
              <a:xfrm>
                <a:off x="5620299" y="2523716"/>
                <a:ext cx="872390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도전</a:t>
                </a: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71B4504-A847-2163-DF15-60D3097D8E36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1C34560-A87E-D9CE-EBE6-5B00F101C471}"/>
                </a:ext>
              </a:extLst>
            </p:cNvPr>
            <p:cNvGrpSpPr/>
            <p:nvPr/>
          </p:nvGrpSpPr>
          <p:grpSpPr>
            <a:xfrm>
              <a:off x="5174132" y="2967762"/>
              <a:ext cx="1874696" cy="271632"/>
              <a:chOff x="4617993" y="2519998"/>
              <a:chExt cx="1874696" cy="271632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7B5137C4-D10F-3531-F27C-4975BD9B9E1C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개념문제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8BEF9591-EF6A-E24E-F350-3886FA264357}"/>
                  </a:ext>
                </a:extLst>
              </p:cNvPr>
              <p:cNvSpPr/>
              <p:nvPr/>
            </p:nvSpPr>
            <p:spPr>
              <a:xfrm>
                <a:off x="5620299" y="2523716"/>
                <a:ext cx="872390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도전</a:t>
                </a: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571D9AAF-B395-812C-7497-4F9C58C8B5E0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81B2C9B-E928-A3AB-06B2-3D2C7EE94C65}"/>
                </a:ext>
              </a:extLst>
            </p:cNvPr>
            <p:cNvGrpSpPr/>
            <p:nvPr/>
          </p:nvGrpSpPr>
          <p:grpSpPr>
            <a:xfrm>
              <a:off x="5174299" y="4013332"/>
              <a:ext cx="1874696" cy="271632"/>
              <a:chOff x="4617993" y="2519998"/>
              <a:chExt cx="1874696" cy="271632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B2F12A1D-2F0B-5D1C-F760-18790D49017D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개념문제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5FE41A82-823B-9F90-6A9E-118EBACDBD76}"/>
                  </a:ext>
                </a:extLst>
              </p:cNvPr>
              <p:cNvSpPr/>
              <p:nvPr/>
            </p:nvSpPr>
            <p:spPr>
              <a:xfrm>
                <a:off x="5620299" y="2523716"/>
                <a:ext cx="872390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도전</a:t>
                </a: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8BEE90CC-8D62-1A3A-FD15-C4AA90AF0321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EC52B0B-B05F-5221-7722-080A8A43A367}"/>
                </a:ext>
              </a:extLst>
            </p:cNvPr>
            <p:cNvGrpSpPr/>
            <p:nvPr/>
          </p:nvGrpSpPr>
          <p:grpSpPr>
            <a:xfrm>
              <a:off x="5174132" y="3329745"/>
              <a:ext cx="1874696" cy="271632"/>
              <a:chOff x="4617993" y="2519998"/>
              <a:chExt cx="1874696" cy="271632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EAAF2583-DC5D-6C17-2145-AE41DB68B97B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개념문제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079B13A0-87D1-DA31-A28A-5C654C2B7565}"/>
                  </a:ext>
                </a:extLst>
              </p:cNvPr>
              <p:cNvSpPr/>
              <p:nvPr/>
            </p:nvSpPr>
            <p:spPr>
              <a:xfrm>
                <a:off x="5620299" y="2523716"/>
                <a:ext cx="872390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도전</a:t>
                </a: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F8339884-140E-217A-340B-9AFA092DDAA9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96C0660-F1C7-DC49-BDB7-5AE1F20D46AF}"/>
                </a:ext>
              </a:extLst>
            </p:cNvPr>
            <p:cNvGrpSpPr/>
            <p:nvPr/>
          </p:nvGrpSpPr>
          <p:grpSpPr>
            <a:xfrm>
              <a:off x="7344096" y="2605204"/>
              <a:ext cx="1874696" cy="276646"/>
              <a:chOff x="4617993" y="2514984"/>
              <a:chExt cx="1874696" cy="27664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6D9D5DE3-5070-D10E-C1AA-66F7AF55875E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실전기출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38E8327D-9654-CAE1-70DA-B76E3CDAB969}"/>
                  </a:ext>
                </a:extLst>
              </p:cNvPr>
              <p:cNvSpPr/>
              <p:nvPr/>
            </p:nvSpPr>
            <p:spPr>
              <a:xfrm>
                <a:off x="5620299" y="2514984"/>
                <a:ext cx="872390" cy="276646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완료</a:t>
                </a: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3F83ED7C-0DFB-B4C7-3A54-E270EFC9C7C7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67225B4-E064-63B2-0131-D83E71590FD7}"/>
                </a:ext>
              </a:extLst>
            </p:cNvPr>
            <p:cNvGrpSpPr/>
            <p:nvPr/>
          </p:nvGrpSpPr>
          <p:grpSpPr>
            <a:xfrm>
              <a:off x="7344096" y="2948617"/>
              <a:ext cx="1874696" cy="276646"/>
              <a:chOff x="4617993" y="2514984"/>
              <a:chExt cx="1874696" cy="276646"/>
            </a:xfrm>
          </p:grpSpPr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23E6F35C-6BCD-3739-42D4-8ADF8398B959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실전기출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0C24CA3B-2185-DDE5-4346-B156CF58CB3C}"/>
                  </a:ext>
                </a:extLst>
              </p:cNvPr>
              <p:cNvSpPr/>
              <p:nvPr/>
            </p:nvSpPr>
            <p:spPr>
              <a:xfrm>
                <a:off x="5620299" y="2514984"/>
                <a:ext cx="872390" cy="276646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완료</a:t>
                </a: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31E1932-9780-A195-A6FA-B85A44CEEE7B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13C423E-463B-BE2E-E3D8-9B5ED2E9EB69}"/>
                </a:ext>
              </a:extLst>
            </p:cNvPr>
            <p:cNvGrpSpPr/>
            <p:nvPr/>
          </p:nvGrpSpPr>
          <p:grpSpPr>
            <a:xfrm>
              <a:off x="7344096" y="3318549"/>
              <a:ext cx="1874696" cy="276646"/>
              <a:chOff x="4617993" y="2514984"/>
              <a:chExt cx="1874696" cy="276646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1AFC271-528A-7147-D306-DD4396E69A1F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실전기출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195EF59D-2EA9-1B61-2327-F8ADA81DABFA}"/>
                  </a:ext>
                </a:extLst>
              </p:cNvPr>
              <p:cNvSpPr/>
              <p:nvPr/>
            </p:nvSpPr>
            <p:spPr>
              <a:xfrm>
                <a:off x="5620299" y="2514984"/>
                <a:ext cx="872390" cy="276646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완료</a:t>
                </a: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41A800CB-C92C-1EA9-40DF-6FBCB015541A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AECC0D1-77CA-2657-2C61-81704FAB92A9}"/>
                </a:ext>
              </a:extLst>
            </p:cNvPr>
            <p:cNvGrpSpPr/>
            <p:nvPr/>
          </p:nvGrpSpPr>
          <p:grpSpPr>
            <a:xfrm>
              <a:off x="7335788" y="3660660"/>
              <a:ext cx="1874696" cy="276646"/>
              <a:chOff x="4617993" y="2514984"/>
              <a:chExt cx="1874696" cy="276646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28C67B8A-38FD-6C46-B40B-1744E9A03A60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실전기출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19E3AB9-A7FF-450E-0A01-3EBB7BEC1282}"/>
                  </a:ext>
                </a:extLst>
              </p:cNvPr>
              <p:cNvSpPr/>
              <p:nvPr/>
            </p:nvSpPr>
            <p:spPr>
              <a:xfrm>
                <a:off x="5620299" y="2514984"/>
                <a:ext cx="872390" cy="276646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완료</a:t>
                </a: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364820EB-866A-1052-4CA2-3F28281292DF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ACD7AED-9B92-D927-ADA9-EE3D075B6F56}"/>
                </a:ext>
              </a:extLst>
            </p:cNvPr>
            <p:cNvGrpSpPr/>
            <p:nvPr/>
          </p:nvGrpSpPr>
          <p:grpSpPr>
            <a:xfrm>
              <a:off x="7344096" y="4005204"/>
              <a:ext cx="1874696" cy="276646"/>
              <a:chOff x="4617993" y="2514984"/>
              <a:chExt cx="1874696" cy="27664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6DE86FC7-1AAA-36CD-D916-55D63960F6D0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실전기출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4A61919A-FFA7-284F-6D4F-EF5CD8131CDF}"/>
                  </a:ext>
                </a:extLst>
              </p:cNvPr>
              <p:cNvSpPr/>
              <p:nvPr/>
            </p:nvSpPr>
            <p:spPr>
              <a:xfrm>
                <a:off x="5620299" y="2514984"/>
                <a:ext cx="872390" cy="276646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>
                    <a:solidFill>
                      <a:schemeClr val="tx1"/>
                    </a:solidFill>
                  </a:rPr>
                  <a:t>도전</a:t>
                </a: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102C738A-60EB-06E0-D6EC-42C4EDDBA3ED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D107E61-44F9-1F2E-E258-81D1AB0B0D20}"/>
                </a:ext>
              </a:extLst>
            </p:cNvPr>
            <p:cNvGrpSpPr/>
            <p:nvPr/>
          </p:nvGrpSpPr>
          <p:grpSpPr>
            <a:xfrm>
              <a:off x="7344096" y="4334299"/>
              <a:ext cx="1874696" cy="276646"/>
              <a:chOff x="4617993" y="2514984"/>
              <a:chExt cx="1874696" cy="276646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BF3560B6-2C88-EA18-69D1-3DCD42F8126C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 b="1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 b="1">
                    <a:solidFill>
                      <a:schemeClr val="bg1"/>
                    </a:solidFill>
                  </a:rPr>
                  <a:t>실전기출 </a:t>
                </a:r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 b="1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98B2E6B6-7FB5-F5B5-FF6C-51C7F2F35D51}"/>
                  </a:ext>
                </a:extLst>
              </p:cNvPr>
              <p:cNvSpPr/>
              <p:nvPr/>
            </p:nvSpPr>
            <p:spPr>
              <a:xfrm>
                <a:off x="5620299" y="2514984"/>
                <a:ext cx="872390" cy="276646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 b="1">
                    <a:solidFill>
                      <a:schemeClr val="tx1"/>
                    </a:solidFill>
                  </a:rPr>
                  <a:t>도전</a:t>
                </a: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5717425-BAFF-2A56-92CB-83C744A8F14E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E21E902-6C38-281F-9D77-17231D38DC5F}"/>
                </a:ext>
              </a:extLst>
            </p:cNvPr>
            <p:cNvGrpSpPr/>
            <p:nvPr/>
          </p:nvGrpSpPr>
          <p:grpSpPr>
            <a:xfrm>
              <a:off x="7335788" y="4691859"/>
              <a:ext cx="1874696" cy="276646"/>
              <a:chOff x="4617993" y="2514984"/>
              <a:chExt cx="1874696" cy="276646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2E77240F-9076-7710-6846-695864E158D0}"/>
                  </a:ext>
                </a:extLst>
              </p:cNvPr>
              <p:cNvSpPr/>
              <p:nvPr/>
            </p:nvSpPr>
            <p:spPr>
              <a:xfrm>
                <a:off x="4617993" y="2519998"/>
                <a:ext cx="1269242" cy="267914"/>
              </a:xfrm>
              <a:prstGeom prst="roundRect">
                <a:avLst>
                  <a:gd name="adj" fmla="val 41112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실전기출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105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78FB5A2F-2FC6-A45D-95FB-9F192BA4A74A}"/>
                  </a:ext>
                </a:extLst>
              </p:cNvPr>
              <p:cNvSpPr/>
              <p:nvPr/>
            </p:nvSpPr>
            <p:spPr>
              <a:xfrm>
                <a:off x="5620299" y="2514984"/>
                <a:ext cx="872390" cy="276646"/>
              </a:xfrm>
              <a:prstGeom prst="roundRect">
                <a:avLst>
                  <a:gd name="adj" fmla="val 4111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도전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BD63D08-51AC-B35E-CD96-026452CC15AE}"/>
                  </a:ext>
                </a:extLst>
              </p:cNvPr>
              <p:cNvSpPr/>
              <p:nvPr/>
            </p:nvSpPr>
            <p:spPr>
              <a:xfrm>
                <a:off x="5790686" y="2578908"/>
                <a:ext cx="144000" cy="1466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DAB20B29-E8AA-5AF1-48A2-F09E70917E45}"/>
              </a:ext>
            </a:extLst>
          </p:cNvPr>
          <p:cNvSpPr/>
          <p:nvPr/>
        </p:nvSpPr>
        <p:spPr>
          <a:xfrm>
            <a:off x="2225938" y="3885312"/>
            <a:ext cx="1623203" cy="357116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 1. </a:t>
            </a:r>
            <a:r>
              <a:rPr lang="ko-KR" altLang="en-US" sz="1000" dirty="0">
                <a:solidFill>
                  <a:schemeClr val="bg1"/>
                </a:solidFill>
              </a:rPr>
              <a:t>중단원 마무리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지구계와 지권의 구조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0E81704-C9CB-B9D6-D519-C0204C9063E6}"/>
              </a:ext>
            </a:extLst>
          </p:cNvPr>
          <p:cNvSpPr/>
          <p:nvPr/>
        </p:nvSpPr>
        <p:spPr>
          <a:xfrm>
            <a:off x="2245469" y="4382309"/>
            <a:ext cx="1623203" cy="357116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bg1"/>
                </a:solidFill>
              </a:rPr>
              <a:t> 1. </a:t>
            </a:r>
            <a:r>
              <a:rPr lang="ko-KR" altLang="en-US" sz="1050" dirty="0">
                <a:solidFill>
                  <a:schemeClr val="bg1"/>
                </a:solidFill>
              </a:rPr>
              <a:t>중단원 마무리</a:t>
            </a:r>
            <a:r>
              <a:rPr lang="en-US" altLang="ko-KR" sz="1050" dirty="0">
                <a:solidFill>
                  <a:schemeClr val="bg1"/>
                </a:solidFill>
              </a:rPr>
              <a:t>_</a:t>
            </a:r>
            <a:r>
              <a:rPr lang="ko-KR" altLang="en-US" sz="1050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지구계와 지권의 구조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79C03AA1-4E59-6C6D-1D8B-2AC9391AF0B1}"/>
              </a:ext>
            </a:extLst>
          </p:cNvPr>
          <p:cNvSpPr/>
          <p:nvPr/>
        </p:nvSpPr>
        <p:spPr>
          <a:xfrm>
            <a:off x="2245468" y="4895531"/>
            <a:ext cx="1546939" cy="322518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</a:rPr>
              <a:t> 1. </a:t>
            </a:r>
            <a:r>
              <a:rPr lang="ko-KR" altLang="en-US" sz="1050" dirty="0">
                <a:solidFill>
                  <a:schemeClr val="tx1"/>
                </a:solidFill>
              </a:rPr>
              <a:t>중단원 마무리</a:t>
            </a:r>
            <a:r>
              <a:rPr lang="en-US" altLang="ko-KR" sz="1050" dirty="0">
                <a:solidFill>
                  <a:schemeClr val="tx1"/>
                </a:solidFill>
              </a:rPr>
              <a:t>_</a:t>
            </a:r>
            <a:r>
              <a:rPr lang="ko-KR" altLang="en-US" sz="1050" b="0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지구계와 지권의 구조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BD0B0845-9573-FB0E-80E7-CE58446E4B50}"/>
              </a:ext>
            </a:extLst>
          </p:cNvPr>
          <p:cNvSpPr/>
          <p:nvPr/>
        </p:nvSpPr>
        <p:spPr>
          <a:xfrm>
            <a:off x="4079433" y="1549284"/>
            <a:ext cx="2335063" cy="332258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2-1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내신완공 </a:t>
            </a:r>
          </a:p>
        </p:txBody>
      </p:sp>
      <p:sp>
        <p:nvSpPr>
          <p:cNvPr id="133" name="AutoShape 379">
            <a:extLst>
              <a:ext uri="{FF2B5EF4-FFF2-40B4-BE49-F238E27FC236}">
                <a16:creationId xmlns:a16="http://schemas.microsoft.com/office/drawing/2014/main" id="{C9E2BCBF-B82B-CB69-15B8-EAA16B92F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442" y="1432552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7F91055-DE26-40E8-EE73-8BCB074EA2E4}"/>
              </a:ext>
            </a:extLst>
          </p:cNvPr>
          <p:cNvSpPr/>
          <p:nvPr/>
        </p:nvSpPr>
        <p:spPr>
          <a:xfrm>
            <a:off x="-345375" y="471139"/>
            <a:ext cx="1989885" cy="86612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오늘 학습 할 차시가 없습니다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확인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7" name="AutoShape 379">
            <a:extLst>
              <a:ext uri="{FF2B5EF4-FFF2-40B4-BE49-F238E27FC236}">
                <a16:creationId xmlns:a16="http://schemas.microsoft.com/office/drawing/2014/main" id="{B8D64437-844B-EFEB-79E6-61CA9FF5A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7733" y="247469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2-a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73AA46-E051-8570-0A92-BC1A3CD8CECE}"/>
              </a:ext>
            </a:extLst>
          </p:cNvPr>
          <p:cNvSpPr/>
          <p:nvPr/>
        </p:nvSpPr>
        <p:spPr>
          <a:xfrm>
            <a:off x="2150030" y="2206867"/>
            <a:ext cx="1742703" cy="365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AutoShape 379">
            <a:extLst>
              <a:ext uri="{FF2B5EF4-FFF2-40B4-BE49-F238E27FC236}">
                <a16:creationId xmlns:a16="http://schemas.microsoft.com/office/drawing/2014/main" id="{4E5ACB8C-225A-9F86-F748-BF9F21D00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227" y="2126164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B24FA46-6E43-071E-A7EB-B5E4E16F7AC8}"/>
              </a:ext>
            </a:extLst>
          </p:cNvPr>
          <p:cNvSpPr txBox="1"/>
          <p:nvPr/>
        </p:nvSpPr>
        <p:spPr>
          <a:xfrm>
            <a:off x="-17888" y="6597391"/>
            <a:ext cx="9021234" cy="260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다음페이지 계속 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7540C0F-2050-18B9-A472-314FD6AD3CE9}"/>
              </a:ext>
            </a:extLst>
          </p:cNvPr>
          <p:cNvSpPr/>
          <p:nvPr/>
        </p:nvSpPr>
        <p:spPr>
          <a:xfrm>
            <a:off x="1799993" y="532483"/>
            <a:ext cx="2074579" cy="751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문제 단계 학습 이력이 없습니다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학습으로 이동할까요</a:t>
            </a:r>
            <a:r>
              <a:rPr lang="en-US" altLang="ko-KR" sz="900" dirty="0">
                <a:solidFill>
                  <a:schemeClr val="tx1"/>
                </a:solidFill>
              </a:rPr>
              <a:t>? </a:t>
            </a:r>
          </a:p>
          <a:p>
            <a:pPr algn="ctr"/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[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] [</a:t>
            </a:r>
            <a:r>
              <a:rPr lang="ko-KR" altLang="en-US" sz="900" dirty="0">
                <a:solidFill>
                  <a:schemeClr val="tx1"/>
                </a:solidFill>
              </a:rPr>
              <a:t>취소</a:t>
            </a:r>
            <a:r>
              <a:rPr lang="en-US" altLang="ko-KR" sz="900" dirty="0">
                <a:solidFill>
                  <a:schemeClr val="tx1"/>
                </a:solidFill>
              </a:rPr>
              <a:t>]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5" name="AutoShape 379">
            <a:extLst>
              <a:ext uri="{FF2B5EF4-FFF2-40B4-BE49-F238E27FC236}">
                <a16:creationId xmlns:a16="http://schemas.microsoft.com/office/drawing/2014/main" id="{9B6CF3E9-81BC-A934-BF3F-0E7366229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322" y="480808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4-b</a:t>
            </a:r>
          </a:p>
        </p:txBody>
      </p:sp>
      <p:sp>
        <p:nvSpPr>
          <p:cNvPr id="146" name="AutoShape 379">
            <a:extLst>
              <a:ext uri="{FF2B5EF4-FFF2-40B4-BE49-F238E27FC236}">
                <a16:creationId xmlns:a16="http://schemas.microsoft.com/office/drawing/2014/main" id="{15A37127-C010-7122-5406-0B043B356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263" y="355427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4-c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8CEE958-9435-6AAE-C640-214DFE88110F}"/>
              </a:ext>
            </a:extLst>
          </p:cNvPr>
          <p:cNvSpPr/>
          <p:nvPr/>
        </p:nvSpPr>
        <p:spPr>
          <a:xfrm>
            <a:off x="2226999" y="5370243"/>
            <a:ext cx="1623203" cy="357116"/>
          </a:xfrm>
          <a:prstGeom prst="roundRect">
            <a:avLst>
              <a:gd name="adj" fmla="val 41112"/>
            </a:avLst>
          </a:prstGeom>
          <a:solidFill>
            <a:schemeClr val="bg2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 1.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중단원 마무리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지구계와 지권의 구조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DFC4572-E6FF-3621-E8D9-7FF40DA9B39A}"/>
              </a:ext>
            </a:extLst>
          </p:cNvPr>
          <p:cNvSpPr/>
          <p:nvPr/>
        </p:nvSpPr>
        <p:spPr>
          <a:xfrm>
            <a:off x="3965297" y="505281"/>
            <a:ext cx="2074579" cy="751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문제 단계가 없는 차시입니다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[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]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4" name="AutoShape 379">
            <a:extLst>
              <a:ext uri="{FF2B5EF4-FFF2-40B4-BE49-F238E27FC236}">
                <a16:creationId xmlns:a16="http://schemas.microsoft.com/office/drawing/2014/main" id="{B4C31E4B-C443-57A8-8E56-01FE65553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294" y="5311990"/>
            <a:ext cx="222915" cy="233212"/>
          </a:xfrm>
          <a:prstGeom prst="wedgeEllipseCallout">
            <a:avLst>
              <a:gd name="adj1" fmla="val 73845"/>
              <a:gd name="adj2" fmla="val 46696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142" name="AutoShape 379">
            <a:extLst>
              <a:ext uri="{FF2B5EF4-FFF2-40B4-BE49-F238E27FC236}">
                <a16:creationId xmlns:a16="http://schemas.microsoft.com/office/drawing/2014/main" id="{F29CC1EC-0E30-2A1D-F014-13E31AB73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411" y="443208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5-a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D00D595-003E-3915-EDD4-CE8C2A559C26}"/>
              </a:ext>
            </a:extLst>
          </p:cNvPr>
          <p:cNvSpPr txBox="1"/>
          <p:nvPr/>
        </p:nvSpPr>
        <p:spPr>
          <a:xfrm>
            <a:off x="2533148" y="2920560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2. </a:t>
            </a:r>
            <a:r>
              <a:rPr lang="ko-KR" altLang="en-US" sz="1200" b="1" dirty="0">
                <a:solidFill>
                  <a:schemeClr val="bg1"/>
                </a:solidFill>
              </a:rPr>
              <a:t>지각운동</a:t>
            </a:r>
          </a:p>
        </p:txBody>
      </p:sp>
      <p:sp>
        <p:nvSpPr>
          <p:cNvPr id="149" name="AutoShape 379">
            <a:extLst>
              <a:ext uri="{FF2B5EF4-FFF2-40B4-BE49-F238E27FC236}">
                <a16:creationId xmlns:a16="http://schemas.microsoft.com/office/drawing/2014/main" id="{650EB647-D5E9-ADA4-2FFF-699AD8F72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213" y="272940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4-a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DA8C328-C426-7B42-9422-8497AED4E9F9}"/>
              </a:ext>
            </a:extLst>
          </p:cNvPr>
          <p:cNvSpPr txBox="1"/>
          <p:nvPr/>
        </p:nvSpPr>
        <p:spPr>
          <a:xfrm>
            <a:off x="4253738" y="5440187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전체 </a:t>
            </a:r>
            <a:r>
              <a:rPr lang="en-US" altLang="ko-KR" sz="1050" b="1" dirty="0"/>
              <a:t>9</a:t>
            </a:r>
            <a:r>
              <a:rPr lang="ko-KR" altLang="en-US" sz="1050" dirty="0"/>
              <a:t>개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15C8F3D0-2985-5D7A-E3FB-F83905B7C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50" b="91667" l="5000" r="90000">
                        <a14:foregroundMark x1="22500" y1="33333" x2="22500" y2="33333"/>
                        <a14:foregroundMark x1="5000" y1="72917" x2="5000" y2="72917"/>
                        <a14:foregroundMark x1="50000" y1="91667" x2="50000" y2="9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9320" y="2344292"/>
            <a:ext cx="262769" cy="315323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1C67BC58-FDC4-EEB4-3A28-5279A0502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6154" y1="32000" x2="46154" y2="32000"/>
                        <a14:foregroundMark x1="56410" y1="62000" x2="56410" y2="6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626" y="2885982"/>
            <a:ext cx="275978" cy="3538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CEA433C5-0E62-B30B-8669-479E0EF226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8889" y1="52000" x2="28889" y2="52000"/>
                        <a14:foregroundMark x1="35556" y1="22000" x2="57778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4180" y="3389819"/>
            <a:ext cx="317909" cy="353232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70546EB5-D3C3-7232-2976-59C7015BEC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871" y="2072094"/>
            <a:ext cx="1530432" cy="3411588"/>
          </a:xfrm>
          <a:prstGeom prst="rect">
            <a:avLst/>
          </a:prstGeom>
        </p:spPr>
      </p:pic>
      <p:sp>
        <p:nvSpPr>
          <p:cNvPr id="165" name="AutoShape 379">
            <a:extLst>
              <a:ext uri="{FF2B5EF4-FFF2-40B4-BE49-F238E27FC236}">
                <a16:creationId xmlns:a16="http://schemas.microsoft.com/office/drawing/2014/main" id="{E9929197-B31F-4239-3983-225264A7A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5" y="2722227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166" name="AutoShape 379">
            <a:extLst>
              <a:ext uri="{FF2B5EF4-FFF2-40B4-BE49-F238E27FC236}">
                <a16:creationId xmlns:a16="http://schemas.microsoft.com/office/drawing/2014/main" id="{F74FE60C-90E7-DA17-6937-6CEA798F9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11" y="2068377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3-a</a:t>
            </a:r>
          </a:p>
        </p:txBody>
      </p:sp>
    </p:spTree>
    <p:extLst>
      <p:ext uri="{BB962C8B-B14F-4D97-AF65-F5344CB8AC3E}">
        <p14:creationId xmlns:p14="http://schemas.microsoft.com/office/powerpoint/2010/main" val="103226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D2183820-D3B8-B769-7530-0AD2FE2D6408}"/>
              </a:ext>
            </a:extLst>
          </p:cNvPr>
          <p:cNvSpPr/>
          <p:nvPr/>
        </p:nvSpPr>
        <p:spPr>
          <a:xfrm>
            <a:off x="261011" y="1891757"/>
            <a:ext cx="5964963" cy="4138987"/>
          </a:xfrm>
          <a:prstGeom prst="roundRect">
            <a:avLst>
              <a:gd name="adj" fmla="val 543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메인 </a:t>
            </a:r>
            <a:r>
              <a:rPr lang="en-US" altLang="ko-KR" dirty="0">
                <a:latin typeface="+mn-ea"/>
                <a:ea typeface="+mn-ea"/>
              </a:rPr>
              <a:t>&gt; AI</a:t>
            </a:r>
            <a:r>
              <a:rPr lang="ko-KR" altLang="en-US" dirty="0">
                <a:latin typeface="+mn-ea"/>
                <a:ea typeface="+mn-ea"/>
              </a:rPr>
              <a:t>메타보드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 err="1">
                <a:latin typeface="+mn-ea"/>
                <a:ea typeface="+mn-ea"/>
              </a:rPr>
              <a:t>상세팝업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863196"/>
              </p:ext>
            </p:extLst>
          </p:nvPr>
        </p:nvGraphicFramePr>
        <p:xfrm>
          <a:off x="8996569" y="606870"/>
          <a:ext cx="3200400" cy="496171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55848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844552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87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 리스트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차시에 포함된 모든 문항 노출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 번호 클릭 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차시의 문제단계의 시험지의 문항으로 이동됨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시험지 단위 구분 하여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Ex)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개념문제는 개념문제끼리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실전문제는 실전문제끼리  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번부터 마지막 문항까지 순차노출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노출방식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문제단계의 학습자원명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문항번호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문항풀이현황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컬러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빨간불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초록불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회색불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미학습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컬러별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및 클릭 시 액션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빨강불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해당문항을 틀리거나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안풀었을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경우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초록불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해당문항을 맞았을 경우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회색불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해당문항이 포함된 시험지 제출하기가 되지 않은 상태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풀지 않은 상태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빨간불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초록불은 클릭시 해당문항으로 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회색불은 클릭시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알럿노출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(5-a)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6-a.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해당 차시 학습목차로 이동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개념보기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해당 차시의 개념단계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개념블럭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나의노트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해당 차시에 저장된 노트 리스트로 이동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차시에 저장된 노트가 없을 시 알럿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(8-a)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91545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 개수 표시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문항개수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틀린문제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맞힌문제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미학습 문제 개수 각각표시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080869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팝업 닫힘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47167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" y="507691"/>
            <a:ext cx="8695765" cy="64639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1A45CE-BE96-ECAF-15AE-E6F6813AD52A}"/>
              </a:ext>
            </a:extLst>
          </p:cNvPr>
          <p:cNvSpPr/>
          <p:nvPr/>
        </p:nvSpPr>
        <p:spPr>
          <a:xfrm>
            <a:off x="390808" y="1333977"/>
            <a:ext cx="1262768" cy="301676"/>
          </a:xfrm>
          <a:prstGeom prst="roundRect">
            <a:avLst>
              <a:gd name="adj" fmla="val 41112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AI</a:t>
            </a:r>
            <a:r>
              <a:rPr lang="ko-KR" altLang="en-US" sz="1400" dirty="0"/>
              <a:t>메타보드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3D01CB-0B18-4DF5-B032-CF03ED2CF5F9}"/>
              </a:ext>
            </a:extLst>
          </p:cNvPr>
          <p:cNvSpPr/>
          <p:nvPr/>
        </p:nvSpPr>
        <p:spPr>
          <a:xfrm>
            <a:off x="1756623" y="1336067"/>
            <a:ext cx="1265140" cy="301676"/>
          </a:xfrm>
          <a:prstGeom prst="roundRect">
            <a:avLst>
              <a:gd name="adj" fmla="val 3514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과목별 미션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2B5F802-2E3D-0AD0-71EC-47C98E335146}"/>
              </a:ext>
            </a:extLst>
          </p:cNvPr>
          <p:cNvSpPr/>
          <p:nvPr/>
        </p:nvSpPr>
        <p:spPr>
          <a:xfrm>
            <a:off x="278505" y="2348851"/>
            <a:ext cx="5901815" cy="2904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</a:rPr>
              <a:t>수학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        사회            과학           국어           영어          역사   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7479F3D-FD42-920A-DB80-E9C523DD6B8D}"/>
              </a:ext>
            </a:extLst>
          </p:cNvPr>
          <p:cNvSpPr/>
          <p:nvPr/>
        </p:nvSpPr>
        <p:spPr>
          <a:xfrm>
            <a:off x="431246" y="2742206"/>
            <a:ext cx="2055301" cy="33225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중등수학 </a:t>
            </a:r>
            <a:r>
              <a:rPr lang="en-US" altLang="ko-KR" sz="1050" dirty="0">
                <a:solidFill>
                  <a:schemeClr val="bg1"/>
                </a:solidFill>
              </a:rPr>
              <a:t>1-1 </a:t>
            </a:r>
            <a:r>
              <a:rPr lang="ko-KR" altLang="en-US" sz="1050" dirty="0">
                <a:solidFill>
                  <a:schemeClr val="bg1"/>
                </a:solidFill>
              </a:rPr>
              <a:t>내신완공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0D5CED1-D7F3-C625-4BC4-D4EB9E9814A1}"/>
              </a:ext>
            </a:extLst>
          </p:cNvPr>
          <p:cNvSpPr/>
          <p:nvPr/>
        </p:nvSpPr>
        <p:spPr>
          <a:xfrm>
            <a:off x="2615346" y="2741029"/>
            <a:ext cx="2216321" cy="332258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>
                    <a:lumMod val="50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1-2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내신완공 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3730C641-AC6D-E9A8-AF93-E6E41CFC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360" y="2728736"/>
            <a:ext cx="1228725" cy="415400"/>
          </a:xfrm>
          <a:prstGeom prst="rect">
            <a:avLst/>
          </a:prstGeom>
        </p:spPr>
      </p:pic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C97168A-4DA2-D71A-62B1-5B8FEF556374}"/>
              </a:ext>
            </a:extLst>
          </p:cNvPr>
          <p:cNvSpPr/>
          <p:nvPr/>
        </p:nvSpPr>
        <p:spPr>
          <a:xfrm>
            <a:off x="3591484" y="1918188"/>
            <a:ext cx="1570334" cy="35367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A1551BB-B982-57D1-23D3-31FCEFEEBE31}"/>
              </a:ext>
            </a:extLst>
          </p:cNvPr>
          <p:cNvSpPr/>
          <p:nvPr/>
        </p:nvSpPr>
        <p:spPr>
          <a:xfrm>
            <a:off x="3642291" y="1980698"/>
            <a:ext cx="713882" cy="235605"/>
          </a:xfrm>
          <a:prstGeom prst="roundRect">
            <a:avLst>
              <a:gd name="adj" fmla="val 32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쌤미션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5E24A16-0CAF-5E2D-6477-D15277A8B2A5}"/>
              </a:ext>
            </a:extLst>
          </p:cNvPr>
          <p:cNvSpPr txBox="1"/>
          <p:nvPr/>
        </p:nvSpPr>
        <p:spPr>
          <a:xfrm>
            <a:off x="4347387" y="1974684"/>
            <a:ext cx="844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자율미션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8E72880-CBA8-7A91-EF9D-C56B8DBE18D8}"/>
              </a:ext>
            </a:extLst>
          </p:cNvPr>
          <p:cNvSpPr txBox="1"/>
          <p:nvPr/>
        </p:nvSpPr>
        <p:spPr>
          <a:xfrm>
            <a:off x="5392262" y="199436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 </a:t>
            </a:r>
            <a:r>
              <a:rPr lang="ko-KR" altLang="en-US" sz="1050" dirty="0"/>
              <a:t>이용안내</a:t>
            </a: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8583676E-499C-F57D-41F2-5A65BEE75F3F}"/>
              </a:ext>
            </a:extLst>
          </p:cNvPr>
          <p:cNvSpPr/>
          <p:nvPr/>
        </p:nvSpPr>
        <p:spPr>
          <a:xfrm>
            <a:off x="5255616" y="1980698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5388F2C8-BFB2-07BA-7202-1560055BE5BE}"/>
              </a:ext>
            </a:extLst>
          </p:cNvPr>
          <p:cNvSpPr/>
          <p:nvPr/>
        </p:nvSpPr>
        <p:spPr>
          <a:xfrm>
            <a:off x="6324435" y="1891757"/>
            <a:ext cx="2506099" cy="3967158"/>
          </a:xfrm>
          <a:prstGeom prst="roundRect">
            <a:avLst>
              <a:gd name="adj" fmla="val 79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8AF7A76-CF47-59A4-3F56-755816A5B117}"/>
              </a:ext>
            </a:extLst>
          </p:cNvPr>
          <p:cNvSpPr txBox="1"/>
          <p:nvPr/>
        </p:nvSpPr>
        <p:spPr>
          <a:xfrm>
            <a:off x="6529468" y="3062103"/>
            <a:ext cx="209704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남은 퀘스트 </a:t>
            </a:r>
            <a:r>
              <a:rPr lang="en-US" altLang="ko-KR" b="1" dirty="0">
                <a:solidFill>
                  <a:srgbClr val="FF0000"/>
                </a:solidFill>
              </a:rPr>
              <a:t>6</a:t>
            </a:r>
            <a:r>
              <a:rPr lang="ko-KR" altLang="en-US" b="1" dirty="0">
                <a:solidFill>
                  <a:srgbClr val="FF0000"/>
                </a:solidFill>
              </a:rPr>
              <a:t>개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300" dirty="0"/>
              <a:t>성공 </a:t>
            </a:r>
            <a:r>
              <a:rPr lang="en-US" altLang="ko-KR" sz="1300" dirty="0"/>
              <a:t>2</a:t>
            </a:r>
            <a:r>
              <a:rPr lang="ko-KR" altLang="en-US" sz="1300" dirty="0"/>
              <a:t>ㅣ획득포인트 </a:t>
            </a:r>
            <a:r>
              <a:rPr lang="en-US" altLang="ko-KR" sz="1300" dirty="0"/>
              <a:t>500P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B836B8-C602-275D-3D09-C7DBE4444DF9}"/>
              </a:ext>
            </a:extLst>
          </p:cNvPr>
          <p:cNvSpPr txBox="1"/>
          <p:nvPr/>
        </p:nvSpPr>
        <p:spPr>
          <a:xfrm>
            <a:off x="6399764" y="2479840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/>
              <a:t>오늘의 </a:t>
            </a:r>
            <a:r>
              <a:rPr lang="en-US" altLang="ko-KR" b="1" dirty="0"/>
              <a:t>AI</a:t>
            </a:r>
            <a:r>
              <a:rPr lang="ko-KR" altLang="en-US" b="1" dirty="0"/>
              <a:t>채움퀘스트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619090A-65A3-B265-73F1-396B5A680266}"/>
              </a:ext>
            </a:extLst>
          </p:cNvPr>
          <p:cNvSpPr txBox="1"/>
          <p:nvPr/>
        </p:nvSpPr>
        <p:spPr>
          <a:xfrm>
            <a:off x="7813374" y="203624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/>
              <a:t>이용안내</a:t>
            </a:r>
          </a:p>
        </p:txBody>
      </p:sp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BB488A6A-6135-7B0F-F697-88E0ABAC31E6}"/>
              </a:ext>
            </a:extLst>
          </p:cNvPr>
          <p:cNvSpPr/>
          <p:nvPr/>
        </p:nvSpPr>
        <p:spPr>
          <a:xfrm>
            <a:off x="7680955" y="2064936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2EACE64-7352-75E4-B4CB-6F7B0185B276}"/>
              </a:ext>
            </a:extLst>
          </p:cNvPr>
          <p:cNvSpPr/>
          <p:nvPr/>
        </p:nvSpPr>
        <p:spPr>
          <a:xfrm>
            <a:off x="17929" y="1153400"/>
            <a:ext cx="8864243" cy="50412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B33F572-71F5-8AB8-3715-F584985BC116}"/>
              </a:ext>
            </a:extLst>
          </p:cNvPr>
          <p:cNvSpPr txBox="1"/>
          <p:nvPr/>
        </p:nvSpPr>
        <p:spPr>
          <a:xfrm>
            <a:off x="349086" y="1895211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AI</a:t>
            </a:r>
            <a:r>
              <a:rPr lang="ko-KR" altLang="en-US" b="1" dirty="0"/>
              <a:t>메타보드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BE26650A-313B-366F-809F-29A1401933B2}"/>
              </a:ext>
            </a:extLst>
          </p:cNvPr>
          <p:cNvSpPr/>
          <p:nvPr/>
        </p:nvSpPr>
        <p:spPr>
          <a:xfrm>
            <a:off x="6412708" y="3860137"/>
            <a:ext cx="692987" cy="627665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수학 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9FC2B1FA-B204-AA6C-F340-1DB8BEE33E5B}"/>
              </a:ext>
            </a:extLst>
          </p:cNvPr>
          <p:cNvSpPr/>
          <p:nvPr/>
        </p:nvSpPr>
        <p:spPr>
          <a:xfrm>
            <a:off x="7215540" y="3844421"/>
            <a:ext cx="735913" cy="633071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2AAF1EDB-E87E-0A47-D4B9-C58CEFB7A631}"/>
              </a:ext>
            </a:extLst>
          </p:cNvPr>
          <p:cNvSpPr/>
          <p:nvPr/>
        </p:nvSpPr>
        <p:spPr>
          <a:xfrm>
            <a:off x="6436548" y="4600694"/>
            <a:ext cx="692987" cy="627665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국어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AB4E2EC4-FF77-A434-D2F6-74CAEFC39EC7}"/>
              </a:ext>
            </a:extLst>
          </p:cNvPr>
          <p:cNvSpPr/>
          <p:nvPr/>
        </p:nvSpPr>
        <p:spPr>
          <a:xfrm>
            <a:off x="7224015" y="4584978"/>
            <a:ext cx="735913" cy="6330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영어</a:t>
            </a: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82D4767A-3A24-41F1-5D05-CDCB10CF8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1004" y="4151428"/>
            <a:ext cx="242185" cy="27664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E4410F1-F1B2-2945-85D0-EC836225E299}"/>
              </a:ext>
            </a:extLst>
          </p:cNvPr>
          <p:cNvGraphicFramePr>
            <a:graphicFrameLocks noGrp="1"/>
          </p:cNvGraphicFramePr>
          <p:nvPr/>
        </p:nvGraphicFramePr>
        <p:xfrm>
          <a:off x="319131" y="3248910"/>
          <a:ext cx="5888530" cy="2672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853">
                  <a:extLst>
                    <a:ext uri="{9D8B030D-6E8A-4147-A177-3AD203B41FA5}">
                      <a16:colId xmlns:a16="http://schemas.microsoft.com/office/drawing/2014/main" val="647756471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4237525155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1100691682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2321699290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3917114843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3035808470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1653795185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2128189586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4064466253"/>
                    </a:ext>
                  </a:extLst>
                </a:gridCol>
                <a:gridCol w="588853">
                  <a:extLst>
                    <a:ext uri="{9D8B030D-6E8A-4147-A177-3AD203B41FA5}">
                      <a16:colId xmlns:a16="http://schemas.microsoft.com/office/drawing/2014/main" val="1549582560"/>
                    </a:ext>
                  </a:extLst>
                </a:gridCol>
              </a:tblGrid>
              <a:tr h="534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42655"/>
                  </a:ext>
                </a:extLst>
              </a:tr>
              <a:tr h="534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634181"/>
                  </a:ext>
                </a:extLst>
              </a:tr>
              <a:tr h="534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54793"/>
                  </a:ext>
                </a:extLst>
              </a:tr>
              <a:tr h="534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35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37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24347"/>
                  </a:ext>
                </a:extLst>
              </a:tr>
              <a:tr h="53442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2989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7AC4D71-C27B-B0CC-22D7-6251DA5D8755}"/>
              </a:ext>
            </a:extLst>
          </p:cNvPr>
          <p:cNvSpPr txBox="1"/>
          <p:nvPr/>
        </p:nvSpPr>
        <p:spPr>
          <a:xfrm>
            <a:off x="7089349" y="540897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오늘 자정 마감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96C62-CF90-D0A0-39B4-B4BBDC68D6B9}"/>
              </a:ext>
            </a:extLst>
          </p:cNvPr>
          <p:cNvSpPr/>
          <p:nvPr/>
        </p:nvSpPr>
        <p:spPr>
          <a:xfrm>
            <a:off x="194114" y="3165600"/>
            <a:ext cx="6077818" cy="2865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AutoShape 379">
            <a:extLst>
              <a:ext uri="{FF2B5EF4-FFF2-40B4-BE49-F238E27FC236}">
                <a16:creationId xmlns:a16="http://schemas.microsoft.com/office/drawing/2014/main" id="{758B9D93-1BD3-036F-BF75-ABB68F8BB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539" y="1725718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C13EA-6E2B-D5A8-9627-BD165CE71321}"/>
              </a:ext>
            </a:extLst>
          </p:cNvPr>
          <p:cNvSpPr/>
          <p:nvPr/>
        </p:nvSpPr>
        <p:spPr>
          <a:xfrm>
            <a:off x="-17889" y="466750"/>
            <a:ext cx="8900061" cy="579061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084B0A-1FF4-D5C9-FADE-A49DC5F619B8}"/>
              </a:ext>
            </a:extLst>
          </p:cNvPr>
          <p:cNvSpPr txBox="1"/>
          <p:nvPr/>
        </p:nvSpPr>
        <p:spPr>
          <a:xfrm>
            <a:off x="6849548" y="186696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4F19F-C445-74DA-0C28-DE58FB3D53C7}"/>
              </a:ext>
            </a:extLst>
          </p:cNvPr>
          <p:cNvSpPr/>
          <p:nvPr/>
        </p:nvSpPr>
        <p:spPr>
          <a:xfrm>
            <a:off x="371553" y="3276711"/>
            <a:ext cx="2077453" cy="271712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AI</a:t>
            </a:r>
            <a:r>
              <a:rPr lang="ko-KR" altLang="en-US" dirty="0"/>
              <a:t>채움퀘스트</a:t>
            </a:r>
            <a:endParaRPr lang="en-US" altLang="ko-KR" dirty="0"/>
          </a:p>
          <a:p>
            <a:pPr algn="ctr"/>
            <a:r>
              <a:rPr lang="en-US" altLang="ko-KR" sz="1400" dirty="0"/>
              <a:t>(1/6)</a:t>
            </a:r>
          </a:p>
          <a:p>
            <a:pPr algn="ctr"/>
            <a:endParaRPr lang="en-US" altLang="ko-KR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716C31-F968-5EC9-8810-13E13036B019}"/>
              </a:ext>
            </a:extLst>
          </p:cNvPr>
          <p:cNvSpPr/>
          <p:nvPr/>
        </p:nvSpPr>
        <p:spPr>
          <a:xfrm>
            <a:off x="233107" y="1397395"/>
            <a:ext cx="8495563" cy="4596438"/>
          </a:xfrm>
          <a:prstGeom prst="roundRect">
            <a:avLst>
              <a:gd name="adj" fmla="val 59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전ㅊ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2509575-BA60-574D-29EB-80E3ED52E0B0}"/>
              </a:ext>
            </a:extLst>
          </p:cNvPr>
          <p:cNvSpPr/>
          <p:nvPr/>
        </p:nvSpPr>
        <p:spPr>
          <a:xfrm>
            <a:off x="232500" y="1544297"/>
            <a:ext cx="1277341" cy="377402"/>
          </a:xfrm>
          <a:prstGeom prst="roundRect">
            <a:avLst>
              <a:gd name="adj" fmla="val 3236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E3416C-2DFD-7C89-6243-6776C18D337B}"/>
              </a:ext>
            </a:extLst>
          </p:cNvPr>
          <p:cNvSpPr txBox="1"/>
          <p:nvPr/>
        </p:nvSpPr>
        <p:spPr>
          <a:xfrm>
            <a:off x="8229491" y="1316709"/>
            <a:ext cx="41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/>
              <a:t>x</a:t>
            </a:r>
            <a:endParaRPr lang="ko-KR" altLang="en-US" sz="32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4243C44-40F8-840B-A1D5-CE26C5EF9522}"/>
              </a:ext>
            </a:extLst>
          </p:cNvPr>
          <p:cNvSpPr/>
          <p:nvPr/>
        </p:nvSpPr>
        <p:spPr>
          <a:xfrm>
            <a:off x="1383667" y="1521063"/>
            <a:ext cx="2555717" cy="377402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중등과학 </a:t>
            </a:r>
            <a:r>
              <a:rPr lang="en-US" altLang="ko-KR" sz="1000" dirty="0">
                <a:solidFill>
                  <a:schemeClr val="bg1"/>
                </a:solidFill>
              </a:rPr>
              <a:t>1-1 </a:t>
            </a:r>
            <a:r>
              <a:rPr lang="ko-KR" altLang="en-US" sz="1000" dirty="0">
                <a:solidFill>
                  <a:schemeClr val="bg1"/>
                </a:solidFill>
              </a:rPr>
              <a:t>내신완공 미션 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6DA0DC-CF74-EAE2-92E6-FB2787448EC8}"/>
              </a:ext>
            </a:extLst>
          </p:cNvPr>
          <p:cNvSpPr/>
          <p:nvPr/>
        </p:nvSpPr>
        <p:spPr>
          <a:xfrm>
            <a:off x="232501" y="1407101"/>
            <a:ext cx="8496170" cy="57132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8CAA235-5876-D0FC-8EC6-2DEA672E12F2}"/>
              </a:ext>
            </a:extLst>
          </p:cNvPr>
          <p:cNvSpPr/>
          <p:nvPr/>
        </p:nvSpPr>
        <p:spPr>
          <a:xfrm>
            <a:off x="4154177" y="2209181"/>
            <a:ext cx="4475878" cy="3498178"/>
          </a:xfrm>
          <a:prstGeom prst="roundRect">
            <a:avLst>
              <a:gd name="adj" fmla="val 6209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E6DDA5-4FE8-103D-7064-75CF4B4B1E45}"/>
              </a:ext>
            </a:extLst>
          </p:cNvPr>
          <p:cNvSpPr/>
          <p:nvPr/>
        </p:nvSpPr>
        <p:spPr>
          <a:xfrm>
            <a:off x="5902397" y="2479162"/>
            <a:ext cx="1228725" cy="281768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  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개념 보기 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F04052D-7F05-EBD8-C080-79ACFA21B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6203" y="2570003"/>
            <a:ext cx="242185" cy="27664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3D2F936-1E31-041E-5DF8-281566607BD0}"/>
              </a:ext>
            </a:extLst>
          </p:cNvPr>
          <p:cNvSpPr/>
          <p:nvPr/>
        </p:nvSpPr>
        <p:spPr>
          <a:xfrm>
            <a:off x="7233049" y="2480287"/>
            <a:ext cx="1153278" cy="25878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노트 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3511DEF-094B-BFB0-806D-87D28E601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4676" y="2524342"/>
            <a:ext cx="242185" cy="276646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293BE58D-D627-D085-5AC0-C68B250F00DB}"/>
              </a:ext>
            </a:extLst>
          </p:cNvPr>
          <p:cNvSpPr/>
          <p:nvPr/>
        </p:nvSpPr>
        <p:spPr>
          <a:xfrm>
            <a:off x="5262334" y="5465997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AE410F-A141-F0C5-07A9-C14260663312}"/>
              </a:ext>
            </a:extLst>
          </p:cNvPr>
          <p:cNvSpPr txBox="1"/>
          <p:nvPr/>
        </p:nvSpPr>
        <p:spPr>
          <a:xfrm>
            <a:off x="5437012" y="5419438"/>
            <a:ext cx="1032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/>
              <a:t>틀린 문제 </a:t>
            </a:r>
            <a:r>
              <a:rPr lang="en-US" altLang="ko-KR" sz="1050" b="1" dirty="0"/>
              <a:t>5</a:t>
            </a:r>
            <a:r>
              <a:rPr lang="ko-KR" altLang="en-US" sz="1050" b="1" dirty="0"/>
              <a:t>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F8D2803-BDB7-EB53-911B-7D6ABB0DE9E8}"/>
              </a:ext>
            </a:extLst>
          </p:cNvPr>
          <p:cNvSpPr/>
          <p:nvPr/>
        </p:nvSpPr>
        <p:spPr>
          <a:xfrm>
            <a:off x="6428916" y="5476304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B05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1FCF6D-B7AF-C0B9-17B3-DD20284A8920}"/>
              </a:ext>
            </a:extLst>
          </p:cNvPr>
          <p:cNvSpPr txBox="1"/>
          <p:nvPr/>
        </p:nvSpPr>
        <p:spPr>
          <a:xfrm>
            <a:off x="6570073" y="5428822"/>
            <a:ext cx="1032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/>
              <a:t>맞힌 문제 </a:t>
            </a:r>
            <a:r>
              <a:rPr lang="en-US" altLang="ko-KR" sz="1050" b="1"/>
              <a:t>4</a:t>
            </a:r>
            <a:r>
              <a:rPr lang="ko-KR" altLang="en-US" sz="1050" b="1"/>
              <a:t>개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74E863D-72D4-D597-0F38-E898FB1EA4A7}"/>
              </a:ext>
            </a:extLst>
          </p:cNvPr>
          <p:cNvSpPr/>
          <p:nvPr/>
        </p:nvSpPr>
        <p:spPr>
          <a:xfrm>
            <a:off x="7554598" y="5486648"/>
            <a:ext cx="144000" cy="14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B05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799A5A-F3D4-EFD2-0CD3-7CE9A128FA86}"/>
              </a:ext>
            </a:extLst>
          </p:cNvPr>
          <p:cNvSpPr txBox="1"/>
          <p:nvPr/>
        </p:nvSpPr>
        <p:spPr>
          <a:xfrm>
            <a:off x="7653270" y="5431051"/>
            <a:ext cx="14178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 err="1"/>
              <a:t>안푼문제</a:t>
            </a:r>
            <a:r>
              <a:rPr lang="ko-KR" altLang="en-US" sz="1050" dirty="0"/>
              <a:t> </a:t>
            </a:r>
            <a:r>
              <a:rPr lang="en-US" altLang="ko-KR" sz="1050" b="1" dirty="0"/>
              <a:t>7</a:t>
            </a:r>
            <a:r>
              <a:rPr lang="ko-KR" altLang="en-US" sz="1050" b="1" dirty="0"/>
              <a:t>개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9D0AE8E-C979-FB24-222F-362F3EC788BF}"/>
              </a:ext>
            </a:extLst>
          </p:cNvPr>
          <p:cNvGrpSpPr/>
          <p:nvPr/>
        </p:nvGrpSpPr>
        <p:grpSpPr>
          <a:xfrm>
            <a:off x="4347387" y="2975139"/>
            <a:ext cx="1874696" cy="271632"/>
            <a:chOff x="4617993" y="2519998"/>
            <a:chExt cx="1874696" cy="271632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AF08328F-1164-86EE-087F-E092B098BEA0}"/>
                </a:ext>
              </a:extLst>
            </p:cNvPr>
            <p:cNvSpPr/>
            <p:nvPr/>
          </p:nvSpPr>
          <p:spPr>
            <a:xfrm>
              <a:off x="4617993" y="2519998"/>
              <a:ext cx="1269242" cy="267914"/>
            </a:xfrm>
            <a:prstGeom prst="roundRect">
              <a:avLst>
                <a:gd name="adj" fmla="val 4111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50">
                  <a:solidFill>
                    <a:schemeClr val="bg1"/>
                  </a:solidFill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</a:rPr>
                <a:t>개념확인 </a:t>
              </a:r>
              <a:r>
                <a:rPr lang="en-US" altLang="ko-KR" sz="1050">
                  <a:solidFill>
                    <a:schemeClr val="bg1"/>
                  </a:solidFill>
                </a:rPr>
                <a:t>1</a:t>
              </a:r>
              <a:r>
                <a:rPr lang="ko-KR" altLang="en-US" sz="105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00FCC9A0-729D-CEB6-D220-44F7F29E70D2}"/>
                </a:ext>
              </a:extLst>
            </p:cNvPr>
            <p:cNvSpPr/>
            <p:nvPr/>
          </p:nvSpPr>
          <p:spPr>
            <a:xfrm>
              <a:off x="5620299" y="2523716"/>
              <a:ext cx="872390" cy="267914"/>
            </a:xfrm>
            <a:prstGeom prst="roundRect">
              <a:avLst>
                <a:gd name="adj" fmla="val 4111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</a:t>
              </a:r>
              <a:r>
                <a:rPr lang="ko-KR" altLang="en-US" sz="1100">
                  <a:solidFill>
                    <a:schemeClr val="tx1"/>
                  </a:solidFill>
                </a:rPr>
                <a:t>도전</a:t>
              </a: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089BC38D-2DBF-6416-964E-3E9F024189D2}"/>
                </a:ext>
              </a:extLst>
            </p:cNvPr>
            <p:cNvSpPr/>
            <p:nvPr/>
          </p:nvSpPr>
          <p:spPr>
            <a:xfrm>
              <a:off x="5790686" y="2578908"/>
              <a:ext cx="144000" cy="1466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FC75988-E907-A540-27B3-9DD0AEAE0267}"/>
              </a:ext>
            </a:extLst>
          </p:cNvPr>
          <p:cNvGrpSpPr/>
          <p:nvPr/>
        </p:nvGrpSpPr>
        <p:grpSpPr>
          <a:xfrm>
            <a:off x="4347387" y="4032974"/>
            <a:ext cx="1874696" cy="271632"/>
            <a:chOff x="4617993" y="2519998"/>
            <a:chExt cx="1874696" cy="271632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76A89A1-6E12-FEC7-2AD1-384BE8FDCDF8}"/>
                </a:ext>
              </a:extLst>
            </p:cNvPr>
            <p:cNvSpPr/>
            <p:nvPr/>
          </p:nvSpPr>
          <p:spPr>
            <a:xfrm>
              <a:off x="4617993" y="2519998"/>
              <a:ext cx="1269242" cy="267914"/>
            </a:xfrm>
            <a:prstGeom prst="roundRect">
              <a:avLst>
                <a:gd name="adj" fmla="val 4111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50">
                  <a:solidFill>
                    <a:schemeClr val="bg1"/>
                  </a:solidFill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</a:rPr>
                <a:t>개념문제 </a:t>
              </a:r>
              <a:r>
                <a:rPr lang="en-US" altLang="ko-KR" sz="1050">
                  <a:solidFill>
                    <a:schemeClr val="bg1"/>
                  </a:solidFill>
                </a:rPr>
                <a:t>1</a:t>
              </a:r>
              <a:r>
                <a:rPr lang="ko-KR" altLang="en-US" sz="105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03CAB685-C42E-618A-7085-F24E149B6537}"/>
                </a:ext>
              </a:extLst>
            </p:cNvPr>
            <p:cNvSpPr/>
            <p:nvPr/>
          </p:nvSpPr>
          <p:spPr>
            <a:xfrm>
              <a:off x="5620299" y="2523716"/>
              <a:ext cx="872390" cy="267914"/>
            </a:xfrm>
            <a:prstGeom prst="roundRect">
              <a:avLst>
                <a:gd name="adj" fmla="val 4111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</a:t>
              </a:r>
              <a:r>
                <a:rPr lang="ko-KR" altLang="en-US" sz="1100">
                  <a:solidFill>
                    <a:schemeClr val="tx1"/>
                  </a:solidFill>
                </a:rPr>
                <a:t>도전</a:t>
              </a: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71B4504-A847-2163-DF15-60D3097D8E36}"/>
                </a:ext>
              </a:extLst>
            </p:cNvPr>
            <p:cNvSpPr/>
            <p:nvPr/>
          </p:nvSpPr>
          <p:spPr>
            <a:xfrm>
              <a:off x="5790686" y="2578908"/>
              <a:ext cx="144000" cy="1466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1C34560-A87E-D9CE-EBE6-5B00F101C471}"/>
              </a:ext>
            </a:extLst>
          </p:cNvPr>
          <p:cNvGrpSpPr/>
          <p:nvPr/>
        </p:nvGrpSpPr>
        <p:grpSpPr>
          <a:xfrm>
            <a:off x="4347387" y="3345474"/>
            <a:ext cx="1874696" cy="271632"/>
            <a:chOff x="4617993" y="2519998"/>
            <a:chExt cx="1874696" cy="271632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7B5137C4-D10F-3531-F27C-4975BD9B9E1C}"/>
                </a:ext>
              </a:extLst>
            </p:cNvPr>
            <p:cNvSpPr/>
            <p:nvPr/>
          </p:nvSpPr>
          <p:spPr>
            <a:xfrm>
              <a:off x="4617993" y="2519998"/>
              <a:ext cx="1269242" cy="267914"/>
            </a:xfrm>
            <a:prstGeom prst="roundRect">
              <a:avLst>
                <a:gd name="adj" fmla="val 4111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bg1"/>
                  </a:solidFill>
                </a:rPr>
                <a:t> </a:t>
              </a:r>
              <a:r>
                <a:rPr lang="ko-KR" altLang="en-US" sz="1050" dirty="0">
                  <a:solidFill>
                    <a:schemeClr val="bg1"/>
                  </a:solidFill>
                </a:rPr>
                <a:t>개념문제 </a:t>
              </a:r>
              <a:r>
                <a:rPr lang="en-US" altLang="ko-KR" sz="1050" dirty="0">
                  <a:solidFill>
                    <a:schemeClr val="bg1"/>
                  </a:solidFill>
                </a:rPr>
                <a:t>1</a:t>
              </a:r>
              <a:r>
                <a:rPr lang="ko-KR" altLang="en-US" sz="105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8BEF9591-EF6A-E24E-F350-3886FA264357}"/>
                </a:ext>
              </a:extLst>
            </p:cNvPr>
            <p:cNvSpPr/>
            <p:nvPr/>
          </p:nvSpPr>
          <p:spPr>
            <a:xfrm>
              <a:off x="5620299" y="2523716"/>
              <a:ext cx="872390" cy="267914"/>
            </a:xfrm>
            <a:prstGeom prst="roundRect">
              <a:avLst>
                <a:gd name="adj" fmla="val 4111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</a:t>
              </a:r>
              <a:r>
                <a:rPr lang="ko-KR" altLang="en-US" sz="1100">
                  <a:solidFill>
                    <a:schemeClr val="tx1"/>
                  </a:solidFill>
                </a:rPr>
                <a:t>도전</a:t>
              </a: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71D9AAF-B395-812C-7497-4F9C58C8B5E0}"/>
                </a:ext>
              </a:extLst>
            </p:cNvPr>
            <p:cNvSpPr/>
            <p:nvPr/>
          </p:nvSpPr>
          <p:spPr>
            <a:xfrm>
              <a:off x="5790686" y="2578908"/>
              <a:ext cx="144000" cy="1466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81B2C9B-E928-A3AB-06B2-3D2C7EE94C65}"/>
              </a:ext>
            </a:extLst>
          </p:cNvPr>
          <p:cNvGrpSpPr/>
          <p:nvPr/>
        </p:nvGrpSpPr>
        <p:grpSpPr>
          <a:xfrm>
            <a:off x="4347554" y="4391044"/>
            <a:ext cx="1874696" cy="271632"/>
            <a:chOff x="4617993" y="2519998"/>
            <a:chExt cx="1874696" cy="271632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2F12A1D-2F0B-5D1C-F760-18790D49017D}"/>
                </a:ext>
              </a:extLst>
            </p:cNvPr>
            <p:cNvSpPr/>
            <p:nvPr/>
          </p:nvSpPr>
          <p:spPr>
            <a:xfrm>
              <a:off x="4617993" y="2519998"/>
              <a:ext cx="1269242" cy="267914"/>
            </a:xfrm>
            <a:prstGeom prst="roundRect">
              <a:avLst>
                <a:gd name="adj" fmla="val 4111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50">
                  <a:solidFill>
                    <a:schemeClr val="bg1"/>
                  </a:solidFill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</a:rPr>
                <a:t>개념문제 </a:t>
              </a:r>
              <a:r>
                <a:rPr lang="en-US" altLang="ko-KR" sz="1050">
                  <a:solidFill>
                    <a:schemeClr val="bg1"/>
                  </a:solidFill>
                </a:rPr>
                <a:t>1</a:t>
              </a:r>
              <a:r>
                <a:rPr lang="ko-KR" altLang="en-US" sz="105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5FE41A82-823B-9F90-6A9E-118EBACDBD76}"/>
                </a:ext>
              </a:extLst>
            </p:cNvPr>
            <p:cNvSpPr/>
            <p:nvPr/>
          </p:nvSpPr>
          <p:spPr>
            <a:xfrm>
              <a:off x="5620299" y="2523716"/>
              <a:ext cx="872390" cy="267914"/>
            </a:xfrm>
            <a:prstGeom prst="roundRect">
              <a:avLst>
                <a:gd name="adj" fmla="val 4111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</a:t>
              </a:r>
              <a:r>
                <a:rPr lang="ko-KR" altLang="en-US" sz="1100">
                  <a:solidFill>
                    <a:schemeClr val="tx1"/>
                  </a:solidFill>
                </a:rPr>
                <a:t>도전</a:t>
              </a: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EE90CC-8D62-1A3A-FD15-C4AA90AF0321}"/>
                </a:ext>
              </a:extLst>
            </p:cNvPr>
            <p:cNvSpPr/>
            <p:nvPr/>
          </p:nvSpPr>
          <p:spPr>
            <a:xfrm>
              <a:off x="5790686" y="2578908"/>
              <a:ext cx="144000" cy="1466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EC52B0B-B05F-5221-7722-080A8A43A367}"/>
              </a:ext>
            </a:extLst>
          </p:cNvPr>
          <p:cNvGrpSpPr/>
          <p:nvPr/>
        </p:nvGrpSpPr>
        <p:grpSpPr>
          <a:xfrm>
            <a:off x="4347387" y="3707457"/>
            <a:ext cx="1874696" cy="271632"/>
            <a:chOff x="4617993" y="2519998"/>
            <a:chExt cx="1874696" cy="271632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EAAF2583-DC5D-6C17-2145-AE41DB68B97B}"/>
                </a:ext>
              </a:extLst>
            </p:cNvPr>
            <p:cNvSpPr/>
            <p:nvPr/>
          </p:nvSpPr>
          <p:spPr>
            <a:xfrm>
              <a:off x="4617993" y="2519998"/>
              <a:ext cx="1269242" cy="267914"/>
            </a:xfrm>
            <a:prstGeom prst="roundRect">
              <a:avLst>
                <a:gd name="adj" fmla="val 4111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50">
                  <a:solidFill>
                    <a:schemeClr val="bg1"/>
                  </a:solidFill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</a:rPr>
                <a:t>개념문제 </a:t>
              </a:r>
              <a:r>
                <a:rPr lang="en-US" altLang="ko-KR" sz="1050">
                  <a:solidFill>
                    <a:schemeClr val="bg1"/>
                  </a:solidFill>
                </a:rPr>
                <a:t>1</a:t>
              </a:r>
              <a:r>
                <a:rPr lang="ko-KR" altLang="en-US" sz="105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079B13A0-87D1-DA31-A28A-5C654C2B7565}"/>
                </a:ext>
              </a:extLst>
            </p:cNvPr>
            <p:cNvSpPr/>
            <p:nvPr/>
          </p:nvSpPr>
          <p:spPr>
            <a:xfrm>
              <a:off x="5620299" y="2523716"/>
              <a:ext cx="872390" cy="267914"/>
            </a:xfrm>
            <a:prstGeom prst="roundRect">
              <a:avLst>
                <a:gd name="adj" fmla="val 4111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 </a:t>
              </a:r>
              <a:r>
                <a:rPr lang="ko-KR" altLang="en-US" sz="1100" dirty="0">
                  <a:solidFill>
                    <a:schemeClr val="tx1"/>
                  </a:solidFill>
                </a:rPr>
                <a:t>완료</a:t>
              </a: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F8339884-140E-217A-340B-9AFA092DDAA9}"/>
                </a:ext>
              </a:extLst>
            </p:cNvPr>
            <p:cNvSpPr/>
            <p:nvPr/>
          </p:nvSpPr>
          <p:spPr>
            <a:xfrm>
              <a:off x="5790686" y="2578908"/>
              <a:ext cx="144000" cy="14663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6D9D5DE3-5070-D10E-C1AA-66F7AF55875E}"/>
              </a:ext>
            </a:extLst>
          </p:cNvPr>
          <p:cNvSpPr/>
          <p:nvPr/>
        </p:nvSpPr>
        <p:spPr>
          <a:xfrm>
            <a:off x="6517351" y="2987930"/>
            <a:ext cx="1269242" cy="267914"/>
          </a:xfrm>
          <a:prstGeom prst="roundRect">
            <a:avLst>
              <a:gd name="adj" fmla="val 4111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</a:rPr>
              <a:t>실전기출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38E8327D-9654-CAE1-70DA-B76E3CDAB969}"/>
              </a:ext>
            </a:extLst>
          </p:cNvPr>
          <p:cNvSpPr/>
          <p:nvPr/>
        </p:nvSpPr>
        <p:spPr>
          <a:xfrm>
            <a:off x="7513513" y="2982916"/>
            <a:ext cx="1047598" cy="297806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미학습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F83ED7C-0DFB-B4C7-3A54-E270EFC9C7C7}"/>
              </a:ext>
            </a:extLst>
          </p:cNvPr>
          <p:cNvSpPr/>
          <p:nvPr/>
        </p:nvSpPr>
        <p:spPr>
          <a:xfrm>
            <a:off x="7690044" y="3046840"/>
            <a:ext cx="144000" cy="146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23E6F35C-6BCD-3739-42D4-8ADF8398B959}"/>
              </a:ext>
            </a:extLst>
          </p:cNvPr>
          <p:cNvSpPr/>
          <p:nvPr/>
        </p:nvSpPr>
        <p:spPr>
          <a:xfrm>
            <a:off x="6517351" y="3331343"/>
            <a:ext cx="1269242" cy="267914"/>
          </a:xfrm>
          <a:prstGeom prst="roundRect">
            <a:avLst>
              <a:gd name="adj" fmla="val 4111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</a:rPr>
              <a:t>실전기출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1AFC271-528A-7147-D306-DD4396E69A1F}"/>
              </a:ext>
            </a:extLst>
          </p:cNvPr>
          <p:cNvSpPr/>
          <p:nvPr/>
        </p:nvSpPr>
        <p:spPr>
          <a:xfrm>
            <a:off x="6517351" y="3701275"/>
            <a:ext cx="1269242" cy="267914"/>
          </a:xfrm>
          <a:prstGeom prst="roundRect">
            <a:avLst>
              <a:gd name="adj" fmla="val 4111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>
                <a:solidFill>
                  <a:schemeClr val="bg1"/>
                </a:solidFill>
              </a:rPr>
              <a:t> </a:t>
            </a:r>
            <a:r>
              <a:rPr lang="ko-KR" altLang="en-US" sz="1050">
                <a:solidFill>
                  <a:schemeClr val="bg1"/>
                </a:solidFill>
              </a:rPr>
              <a:t>실전기출 </a:t>
            </a:r>
            <a:r>
              <a:rPr lang="en-US" altLang="ko-KR" sz="1050">
                <a:solidFill>
                  <a:schemeClr val="bg1"/>
                </a:solidFill>
              </a:rPr>
              <a:t>1</a:t>
            </a:r>
            <a:r>
              <a:rPr lang="ko-KR" altLang="en-US" sz="105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8C67B8A-38FD-6C46-B40B-1744E9A03A60}"/>
              </a:ext>
            </a:extLst>
          </p:cNvPr>
          <p:cNvSpPr/>
          <p:nvPr/>
        </p:nvSpPr>
        <p:spPr>
          <a:xfrm>
            <a:off x="6509043" y="4043386"/>
            <a:ext cx="1269242" cy="267914"/>
          </a:xfrm>
          <a:prstGeom prst="roundRect">
            <a:avLst>
              <a:gd name="adj" fmla="val 4111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>
                <a:solidFill>
                  <a:schemeClr val="bg1"/>
                </a:solidFill>
              </a:rPr>
              <a:t> </a:t>
            </a:r>
            <a:r>
              <a:rPr lang="ko-KR" altLang="en-US" sz="1050">
                <a:solidFill>
                  <a:schemeClr val="bg1"/>
                </a:solidFill>
              </a:rPr>
              <a:t>실전기출 </a:t>
            </a:r>
            <a:r>
              <a:rPr lang="en-US" altLang="ko-KR" sz="1050">
                <a:solidFill>
                  <a:schemeClr val="bg1"/>
                </a:solidFill>
              </a:rPr>
              <a:t>1</a:t>
            </a:r>
            <a:r>
              <a:rPr lang="ko-KR" altLang="en-US" sz="105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DE86FC7-1AAA-36CD-D916-55D63960F6D0}"/>
              </a:ext>
            </a:extLst>
          </p:cNvPr>
          <p:cNvSpPr/>
          <p:nvPr/>
        </p:nvSpPr>
        <p:spPr>
          <a:xfrm>
            <a:off x="6517351" y="4387930"/>
            <a:ext cx="1269242" cy="267914"/>
          </a:xfrm>
          <a:prstGeom prst="roundRect">
            <a:avLst>
              <a:gd name="adj" fmla="val 4111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>
                <a:solidFill>
                  <a:schemeClr val="bg1"/>
                </a:solidFill>
              </a:rPr>
              <a:t> </a:t>
            </a:r>
            <a:r>
              <a:rPr lang="ko-KR" altLang="en-US" sz="1050">
                <a:solidFill>
                  <a:schemeClr val="bg1"/>
                </a:solidFill>
              </a:rPr>
              <a:t>실전기출 </a:t>
            </a:r>
            <a:r>
              <a:rPr lang="en-US" altLang="ko-KR" sz="1050">
                <a:solidFill>
                  <a:schemeClr val="bg1"/>
                </a:solidFill>
              </a:rPr>
              <a:t>1</a:t>
            </a:r>
            <a:r>
              <a:rPr lang="ko-KR" altLang="en-US" sz="105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F3560B6-2C88-EA18-69D1-3DCD42F8126C}"/>
              </a:ext>
            </a:extLst>
          </p:cNvPr>
          <p:cNvSpPr/>
          <p:nvPr/>
        </p:nvSpPr>
        <p:spPr>
          <a:xfrm>
            <a:off x="6517351" y="4717025"/>
            <a:ext cx="1269242" cy="267914"/>
          </a:xfrm>
          <a:prstGeom prst="roundRect">
            <a:avLst>
              <a:gd name="adj" fmla="val 4111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 b="1">
                <a:solidFill>
                  <a:schemeClr val="bg1"/>
                </a:solidFill>
              </a:rPr>
              <a:t> </a:t>
            </a:r>
            <a:r>
              <a:rPr lang="ko-KR" altLang="en-US" sz="1050" b="1">
                <a:solidFill>
                  <a:schemeClr val="bg1"/>
                </a:solidFill>
              </a:rPr>
              <a:t>실전기출 </a:t>
            </a:r>
            <a:r>
              <a:rPr lang="en-US" altLang="ko-KR" sz="1050" b="1">
                <a:solidFill>
                  <a:schemeClr val="bg1"/>
                </a:solidFill>
              </a:rPr>
              <a:t>1</a:t>
            </a:r>
            <a:r>
              <a:rPr lang="ko-KR" altLang="en-US" sz="105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2E77240F-9076-7710-6846-695864E158D0}"/>
              </a:ext>
            </a:extLst>
          </p:cNvPr>
          <p:cNvSpPr/>
          <p:nvPr/>
        </p:nvSpPr>
        <p:spPr>
          <a:xfrm>
            <a:off x="6509043" y="5074585"/>
            <a:ext cx="1269242" cy="267914"/>
          </a:xfrm>
          <a:prstGeom prst="roundRect">
            <a:avLst>
              <a:gd name="adj" fmla="val 4111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50">
                <a:solidFill>
                  <a:schemeClr val="bg1"/>
                </a:solidFill>
              </a:rPr>
              <a:t> </a:t>
            </a:r>
            <a:r>
              <a:rPr lang="ko-KR" altLang="en-US" sz="1050">
                <a:solidFill>
                  <a:schemeClr val="bg1"/>
                </a:solidFill>
              </a:rPr>
              <a:t>실전기출 </a:t>
            </a:r>
            <a:r>
              <a:rPr lang="en-US" altLang="ko-KR" sz="1050">
                <a:solidFill>
                  <a:schemeClr val="bg1"/>
                </a:solidFill>
              </a:rPr>
              <a:t>1</a:t>
            </a:r>
            <a:r>
              <a:rPr lang="ko-KR" altLang="en-US" sz="105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BD0B0845-9573-FB0E-80E7-CE58446E4B50}"/>
              </a:ext>
            </a:extLst>
          </p:cNvPr>
          <p:cNvSpPr/>
          <p:nvPr/>
        </p:nvSpPr>
        <p:spPr>
          <a:xfrm>
            <a:off x="4079433" y="1549284"/>
            <a:ext cx="2335063" cy="332258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2-1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내신완공 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F4C7499-BD26-4BBB-8785-5D85D4EBD5B7}"/>
              </a:ext>
            </a:extLst>
          </p:cNvPr>
          <p:cNvSpPr/>
          <p:nvPr/>
        </p:nvSpPr>
        <p:spPr>
          <a:xfrm>
            <a:off x="4240651" y="2888689"/>
            <a:ext cx="2059185" cy="427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37E336C-F2D7-ADE7-FA82-519321919EA6}"/>
              </a:ext>
            </a:extLst>
          </p:cNvPr>
          <p:cNvSpPr txBox="1"/>
          <p:nvPr/>
        </p:nvSpPr>
        <p:spPr>
          <a:xfrm>
            <a:off x="9324306" y="5993832"/>
            <a:ext cx="186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실전 기출 학습 이력이 없습니다</a:t>
            </a:r>
            <a:r>
              <a:rPr lang="en-US" altLang="ko-KR" sz="900" dirty="0"/>
              <a:t>.</a:t>
            </a:r>
          </a:p>
          <a:p>
            <a:pPr algn="ctr"/>
            <a:r>
              <a:rPr lang="ko-KR" altLang="en-US" sz="900" dirty="0"/>
              <a:t>학습으로 이동할까요</a:t>
            </a:r>
            <a:r>
              <a:rPr lang="en-US" altLang="ko-KR" sz="900" dirty="0"/>
              <a:t>? </a:t>
            </a:r>
          </a:p>
          <a:p>
            <a:pPr algn="ctr"/>
            <a:endParaRPr lang="en-US" altLang="ko-KR" sz="900" dirty="0"/>
          </a:p>
          <a:p>
            <a:pPr algn="ctr"/>
            <a:r>
              <a:rPr lang="en-US" altLang="ko-KR" sz="900" dirty="0"/>
              <a:t>[</a:t>
            </a:r>
            <a:r>
              <a:rPr lang="ko-KR" altLang="en-US" sz="900" dirty="0"/>
              <a:t>확인</a:t>
            </a:r>
            <a:r>
              <a:rPr lang="en-US" altLang="ko-KR" sz="900" dirty="0"/>
              <a:t>] [</a:t>
            </a:r>
            <a:r>
              <a:rPr lang="ko-KR" altLang="en-US" sz="900" dirty="0"/>
              <a:t>취소</a:t>
            </a:r>
            <a:r>
              <a:rPr lang="en-US" altLang="ko-KR" sz="900" dirty="0"/>
              <a:t>] </a:t>
            </a:r>
            <a:endParaRPr lang="ko-KR" altLang="en-US" sz="900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59D4FCE-1C55-B0D9-6A0C-E10310626943}"/>
              </a:ext>
            </a:extLst>
          </p:cNvPr>
          <p:cNvSpPr/>
          <p:nvPr/>
        </p:nvSpPr>
        <p:spPr>
          <a:xfrm>
            <a:off x="9221736" y="5895096"/>
            <a:ext cx="2077218" cy="816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A909E6A3-11BE-9937-17B3-A0F4F59BA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4322" y="2973199"/>
            <a:ext cx="242185" cy="276646"/>
          </a:xfrm>
          <a:prstGeom prst="rect">
            <a:avLst/>
          </a:prstGeom>
        </p:spPr>
      </p:pic>
      <p:sp>
        <p:nvSpPr>
          <p:cNvPr id="173" name="AutoShape 379">
            <a:extLst>
              <a:ext uri="{FF2B5EF4-FFF2-40B4-BE49-F238E27FC236}">
                <a16:creationId xmlns:a16="http://schemas.microsoft.com/office/drawing/2014/main" id="{AEA7B271-67C8-4FD7-62EC-348361EFF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2714" y="5733235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6-a</a:t>
            </a:r>
          </a:p>
        </p:txBody>
      </p:sp>
      <p:sp>
        <p:nvSpPr>
          <p:cNvPr id="174" name="AutoShape 379">
            <a:extLst>
              <a:ext uri="{FF2B5EF4-FFF2-40B4-BE49-F238E27FC236}">
                <a16:creationId xmlns:a16="http://schemas.microsoft.com/office/drawing/2014/main" id="{617BEA81-ECE6-BE0E-86D5-14D624A83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574" y="2689162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175" name="AutoShape 379">
            <a:extLst>
              <a:ext uri="{FF2B5EF4-FFF2-40B4-BE49-F238E27FC236}">
                <a16:creationId xmlns:a16="http://schemas.microsoft.com/office/drawing/2014/main" id="{6E058EF5-6354-D9D1-1DB2-FB2C3745B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732" y="2331722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356EFDF-60B0-A4DA-FFC3-84E33DE5B538}"/>
              </a:ext>
            </a:extLst>
          </p:cNvPr>
          <p:cNvSpPr/>
          <p:nvPr/>
        </p:nvSpPr>
        <p:spPr>
          <a:xfrm>
            <a:off x="11472987" y="5888942"/>
            <a:ext cx="2074579" cy="751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저장된 노트가 없어요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확인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8" name="AutoShape 379">
            <a:extLst>
              <a:ext uri="{FF2B5EF4-FFF2-40B4-BE49-F238E27FC236}">
                <a16:creationId xmlns:a16="http://schemas.microsoft.com/office/drawing/2014/main" id="{1EFA2F8F-1F42-41D5-AADA-D5C372F16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6880" y="5760679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8-a</a:t>
            </a:r>
          </a:p>
        </p:txBody>
      </p:sp>
      <p:sp>
        <p:nvSpPr>
          <p:cNvPr id="179" name="AutoShape 379">
            <a:extLst>
              <a:ext uri="{FF2B5EF4-FFF2-40B4-BE49-F238E27FC236}">
                <a16:creationId xmlns:a16="http://schemas.microsoft.com/office/drawing/2014/main" id="{6A4D9A1C-5A0C-69B0-BE74-34828C88B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5989" y="137019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10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B6484A2-B9F0-EBBF-7327-D098EEFAB04D}"/>
              </a:ext>
            </a:extLst>
          </p:cNvPr>
          <p:cNvSpPr/>
          <p:nvPr/>
        </p:nvSpPr>
        <p:spPr>
          <a:xfrm>
            <a:off x="6156461" y="5398733"/>
            <a:ext cx="236888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AutoShape 379">
            <a:extLst>
              <a:ext uri="{FF2B5EF4-FFF2-40B4-BE49-F238E27FC236}">
                <a16:creationId xmlns:a16="http://schemas.microsoft.com/office/drawing/2014/main" id="{968AC5AA-DE16-F38A-CBEC-3F37650BD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311" y="522525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E535063-6A7C-3F70-FD8F-17883FAF5603}"/>
              </a:ext>
            </a:extLst>
          </p:cNvPr>
          <p:cNvSpPr/>
          <p:nvPr/>
        </p:nvSpPr>
        <p:spPr>
          <a:xfrm>
            <a:off x="7266303" y="5425402"/>
            <a:ext cx="236888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E7C5B54-0AEE-665E-4B60-04FC7D6F8B7F}"/>
              </a:ext>
            </a:extLst>
          </p:cNvPr>
          <p:cNvSpPr/>
          <p:nvPr/>
        </p:nvSpPr>
        <p:spPr>
          <a:xfrm>
            <a:off x="8297387" y="5416355"/>
            <a:ext cx="236888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AutoShape 379">
            <a:extLst>
              <a:ext uri="{FF2B5EF4-FFF2-40B4-BE49-F238E27FC236}">
                <a16:creationId xmlns:a16="http://schemas.microsoft.com/office/drawing/2014/main" id="{A19E7408-A8C8-D8DB-C58C-BB38E5307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292" y="525232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5171E1C-37E3-690B-7A94-6346115DFCFA}"/>
              </a:ext>
            </a:extLst>
          </p:cNvPr>
          <p:cNvSpPr/>
          <p:nvPr/>
        </p:nvSpPr>
        <p:spPr>
          <a:xfrm>
            <a:off x="7548282" y="3332889"/>
            <a:ext cx="1047598" cy="26599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미학습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93C6DAC0-B7BD-456F-FA39-25667372B5EF}"/>
              </a:ext>
            </a:extLst>
          </p:cNvPr>
          <p:cNvSpPr/>
          <p:nvPr/>
        </p:nvSpPr>
        <p:spPr>
          <a:xfrm>
            <a:off x="7689612" y="3397183"/>
            <a:ext cx="144000" cy="146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8DE7516-EB7F-792D-E351-1365C60BE270}"/>
              </a:ext>
            </a:extLst>
          </p:cNvPr>
          <p:cNvSpPr/>
          <p:nvPr/>
        </p:nvSpPr>
        <p:spPr>
          <a:xfrm>
            <a:off x="7546587" y="3692153"/>
            <a:ext cx="1047598" cy="26599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미학습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08F043-E500-4B99-1F63-E21F3419E898}"/>
              </a:ext>
            </a:extLst>
          </p:cNvPr>
          <p:cNvSpPr/>
          <p:nvPr/>
        </p:nvSpPr>
        <p:spPr>
          <a:xfrm>
            <a:off x="7687917" y="3756447"/>
            <a:ext cx="144000" cy="146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E9D8323-430B-381C-3F8C-757EB03CFCBA}"/>
              </a:ext>
            </a:extLst>
          </p:cNvPr>
          <p:cNvSpPr/>
          <p:nvPr/>
        </p:nvSpPr>
        <p:spPr>
          <a:xfrm>
            <a:off x="7519657" y="4031105"/>
            <a:ext cx="1047598" cy="26599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미학습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CBF9FE4-CE69-43FA-4102-7E1A15F110DB}"/>
              </a:ext>
            </a:extLst>
          </p:cNvPr>
          <p:cNvSpPr/>
          <p:nvPr/>
        </p:nvSpPr>
        <p:spPr>
          <a:xfrm>
            <a:off x="7690044" y="4095029"/>
            <a:ext cx="144000" cy="146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ED10D8A-4D22-2307-4425-5092F08661B1}"/>
              </a:ext>
            </a:extLst>
          </p:cNvPr>
          <p:cNvSpPr/>
          <p:nvPr/>
        </p:nvSpPr>
        <p:spPr>
          <a:xfrm>
            <a:off x="7548282" y="4381078"/>
            <a:ext cx="1047598" cy="26599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미학습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BA385D-1B6E-00F5-89C6-7F8984010FDF}"/>
              </a:ext>
            </a:extLst>
          </p:cNvPr>
          <p:cNvSpPr/>
          <p:nvPr/>
        </p:nvSpPr>
        <p:spPr>
          <a:xfrm>
            <a:off x="7689612" y="4445372"/>
            <a:ext cx="144000" cy="146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E2F3E6C-F656-52FF-80D1-1F5B0D9C1A11}"/>
              </a:ext>
            </a:extLst>
          </p:cNvPr>
          <p:cNvSpPr/>
          <p:nvPr/>
        </p:nvSpPr>
        <p:spPr>
          <a:xfrm>
            <a:off x="7546587" y="4713447"/>
            <a:ext cx="1047598" cy="26599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미학습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EF305AB-0D2F-50F6-95AA-BBE29B37C5A9}"/>
              </a:ext>
            </a:extLst>
          </p:cNvPr>
          <p:cNvSpPr/>
          <p:nvPr/>
        </p:nvSpPr>
        <p:spPr>
          <a:xfrm>
            <a:off x="7687917" y="4777741"/>
            <a:ext cx="144000" cy="146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96031D6-0981-493B-3644-DE0F2321717D}"/>
              </a:ext>
            </a:extLst>
          </p:cNvPr>
          <p:cNvSpPr/>
          <p:nvPr/>
        </p:nvSpPr>
        <p:spPr>
          <a:xfrm>
            <a:off x="7582457" y="5072249"/>
            <a:ext cx="1047598" cy="265994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미학습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85E8F9C-9818-E866-5463-FC8D2568D033}"/>
              </a:ext>
            </a:extLst>
          </p:cNvPr>
          <p:cNvSpPr/>
          <p:nvPr/>
        </p:nvSpPr>
        <p:spPr>
          <a:xfrm>
            <a:off x="7723787" y="5136543"/>
            <a:ext cx="144000" cy="1466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38" name="AutoShape 379">
            <a:extLst>
              <a:ext uri="{FF2B5EF4-FFF2-40B4-BE49-F238E27FC236}">
                <a16:creationId xmlns:a16="http://schemas.microsoft.com/office/drawing/2014/main" id="{B0508D77-D82F-4D61-C35E-FA20A5B2B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580" y="527660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185" name="AutoShape 379">
            <a:extLst>
              <a:ext uri="{FF2B5EF4-FFF2-40B4-BE49-F238E27FC236}">
                <a16:creationId xmlns:a16="http://schemas.microsoft.com/office/drawing/2014/main" id="{16DF8100-90C0-E47A-78BE-40EEC7A9A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573" y="526997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sp>
        <p:nvSpPr>
          <p:cNvPr id="176" name="AutoShape 379">
            <a:extLst>
              <a:ext uri="{FF2B5EF4-FFF2-40B4-BE49-F238E27FC236}">
                <a16:creationId xmlns:a16="http://schemas.microsoft.com/office/drawing/2014/main" id="{BB406D91-CA22-4AC1-B5D3-53649B947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125" y="2303785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00D72C-58A5-9F35-0F53-09DAAB7EB6F2}"/>
              </a:ext>
            </a:extLst>
          </p:cNvPr>
          <p:cNvSpPr txBox="1"/>
          <p:nvPr/>
        </p:nvSpPr>
        <p:spPr>
          <a:xfrm>
            <a:off x="4355149" y="5415334"/>
            <a:ext cx="580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총 </a:t>
            </a:r>
            <a:r>
              <a:rPr lang="en-US" altLang="ko-KR" sz="1050" b="1" dirty="0"/>
              <a:t>9</a:t>
            </a:r>
            <a:r>
              <a:rPr lang="ko-KR" altLang="en-US" sz="1050" b="1" dirty="0"/>
              <a:t>개</a:t>
            </a:r>
          </a:p>
        </p:txBody>
      </p:sp>
      <p:sp>
        <p:nvSpPr>
          <p:cNvPr id="16" name="AutoShape 379">
            <a:extLst>
              <a:ext uri="{FF2B5EF4-FFF2-40B4-BE49-F238E27FC236}">
                <a16:creationId xmlns:a16="http://schemas.microsoft.com/office/drawing/2014/main" id="{25A3FFC3-87BC-F5BC-6E87-711C0D4FB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264" y="5232785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9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9207327-1BD0-C9A1-21E0-76D8EC5F3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65" y="2233063"/>
            <a:ext cx="1530432" cy="34115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1DE59E-231F-280E-8DA5-6F7F31F2D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730" y="3661168"/>
            <a:ext cx="362185" cy="413722"/>
          </a:xfrm>
          <a:prstGeom prst="rect">
            <a:avLst/>
          </a:prstGeom>
        </p:spPr>
      </p:pic>
      <p:sp>
        <p:nvSpPr>
          <p:cNvPr id="36" name="별: 꼭짓점 5개 35">
            <a:extLst>
              <a:ext uri="{FF2B5EF4-FFF2-40B4-BE49-F238E27FC236}">
                <a16:creationId xmlns:a16="http://schemas.microsoft.com/office/drawing/2014/main" id="{446E975F-81E5-8E30-AD8E-B5FABF7872EE}"/>
              </a:ext>
            </a:extLst>
          </p:cNvPr>
          <p:cNvSpPr/>
          <p:nvPr/>
        </p:nvSpPr>
        <p:spPr>
          <a:xfrm>
            <a:off x="3333864" y="3240015"/>
            <a:ext cx="459105" cy="416768"/>
          </a:xfrm>
          <a:prstGeom prst="star5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55672A-8B2C-6823-EF31-DA20BC235C09}"/>
              </a:ext>
            </a:extLst>
          </p:cNvPr>
          <p:cNvSpPr/>
          <p:nvPr/>
        </p:nvSpPr>
        <p:spPr>
          <a:xfrm>
            <a:off x="2202952" y="2330825"/>
            <a:ext cx="1634081" cy="390102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 1. </a:t>
            </a:r>
            <a:r>
              <a:rPr lang="ko-KR" altLang="en-US" sz="1000" b="0" i="0" dirty="0" err="1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3FC65EC-03D0-CB1F-DE11-0DF09562E7C9}"/>
              </a:ext>
            </a:extLst>
          </p:cNvPr>
          <p:cNvSpPr/>
          <p:nvPr/>
        </p:nvSpPr>
        <p:spPr>
          <a:xfrm>
            <a:off x="2213830" y="2853222"/>
            <a:ext cx="1623203" cy="398196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2998467-0A42-7BD9-223C-5174CE6D2C8A}"/>
              </a:ext>
            </a:extLst>
          </p:cNvPr>
          <p:cNvSpPr/>
          <p:nvPr/>
        </p:nvSpPr>
        <p:spPr>
          <a:xfrm>
            <a:off x="2225938" y="3407782"/>
            <a:ext cx="1623203" cy="357116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    1. </a:t>
            </a:r>
            <a:r>
              <a:rPr lang="ko-KR" altLang="en-US" sz="1000" dirty="0">
                <a:solidFill>
                  <a:schemeClr val="bg1"/>
                </a:solidFill>
              </a:rPr>
              <a:t>중단원 마무리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    </a:t>
            </a:r>
            <a:r>
              <a:rPr lang="ko-KR" altLang="en-US" sz="1000" b="0" i="0" dirty="0" err="1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구계와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지권의 구조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43AD5EA-BBE3-FB46-B283-66F7B3858B01}"/>
              </a:ext>
            </a:extLst>
          </p:cNvPr>
          <p:cNvSpPr/>
          <p:nvPr/>
        </p:nvSpPr>
        <p:spPr>
          <a:xfrm rot="5400000">
            <a:off x="3915086" y="2968246"/>
            <a:ext cx="205470" cy="16131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AD6DF8C-BA64-A729-77DA-F047F1D48CED}"/>
              </a:ext>
            </a:extLst>
          </p:cNvPr>
          <p:cNvSpPr/>
          <p:nvPr/>
        </p:nvSpPr>
        <p:spPr>
          <a:xfrm>
            <a:off x="2225938" y="3885312"/>
            <a:ext cx="1623203" cy="357116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 1. </a:t>
            </a:r>
            <a:r>
              <a:rPr lang="ko-KR" altLang="en-US" sz="1000" dirty="0">
                <a:solidFill>
                  <a:schemeClr val="bg1"/>
                </a:solidFill>
              </a:rPr>
              <a:t>중단원 마무리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지구계와 지권의 구조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337B6A0-ABD2-DCE6-8B8E-3B45CCA3002F}"/>
              </a:ext>
            </a:extLst>
          </p:cNvPr>
          <p:cNvSpPr/>
          <p:nvPr/>
        </p:nvSpPr>
        <p:spPr>
          <a:xfrm>
            <a:off x="2245469" y="4382309"/>
            <a:ext cx="1623203" cy="357116"/>
          </a:xfrm>
          <a:prstGeom prst="roundRect">
            <a:avLst>
              <a:gd name="adj" fmla="val 4111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bg1"/>
                </a:solidFill>
              </a:rPr>
              <a:t> 1. </a:t>
            </a:r>
            <a:r>
              <a:rPr lang="ko-KR" altLang="en-US" sz="1050" dirty="0">
                <a:solidFill>
                  <a:schemeClr val="bg1"/>
                </a:solidFill>
              </a:rPr>
              <a:t>중단원 마무리</a:t>
            </a:r>
            <a:r>
              <a:rPr lang="en-US" altLang="ko-KR" sz="1050" dirty="0">
                <a:solidFill>
                  <a:schemeClr val="bg1"/>
                </a:solidFill>
              </a:rPr>
              <a:t>_</a:t>
            </a:r>
            <a:r>
              <a:rPr lang="ko-KR" altLang="en-US" sz="1050" b="0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지구계와 지권의 구조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6245C85-C439-B1AB-752D-FC8ED0870567}"/>
              </a:ext>
            </a:extLst>
          </p:cNvPr>
          <p:cNvSpPr/>
          <p:nvPr/>
        </p:nvSpPr>
        <p:spPr>
          <a:xfrm>
            <a:off x="2245468" y="4895531"/>
            <a:ext cx="1546939" cy="322518"/>
          </a:xfrm>
          <a:prstGeom prst="roundRect">
            <a:avLst>
              <a:gd name="adj" fmla="val 41112"/>
            </a:avLst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</a:rPr>
              <a:t> 1. </a:t>
            </a:r>
            <a:r>
              <a:rPr lang="ko-KR" altLang="en-US" sz="1050" dirty="0">
                <a:solidFill>
                  <a:schemeClr val="tx1"/>
                </a:solidFill>
              </a:rPr>
              <a:t>중단원 마무리</a:t>
            </a:r>
            <a:r>
              <a:rPr lang="en-US" altLang="ko-KR" sz="1050" dirty="0">
                <a:solidFill>
                  <a:schemeClr val="tx1"/>
                </a:solidFill>
              </a:rPr>
              <a:t>_</a:t>
            </a:r>
            <a:r>
              <a:rPr lang="ko-KR" altLang="en-US" sz="1050" b="0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지구계와 지권의 구조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69E8B2F-E47D-BDBB-9F11-52650F42467F}"/>
              </a:ext>
            </a:extLst>
          </p:cNvPr>
          <p:cNvSpPr/>
          <p:nvPr/>
        </p:nvSpPr>
        <p:spPr>
          <a:xfrm>
            <a:off x="2150030" y="2206867"/>
            <a:ext cx="1742703" cy="365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50385A-42ED-E5CC-D36B-02B61E49F205}"/>
              </a:ext>
            </a:extLst>
          </p:cNvPr>
          <p:cNvSpPr/>
          <p:nvPr/>
        </p:nvSpPr>
        <p:spPr>
          <a:xfrm>
            <a:off x="2226999" y="5370243"/>
            <a:ext cx="1623203" cy="357116"/>
          </a:xfrm>
          <a:prstGeom prst="roundRect">
            <a:avLst>
              <a:gd name="adj" fmla="val 41112"/>
            </a:avLst>
          </a:prstGeom>
          <a:solidFill>
            <a:schemeClr val="bg2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 1.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중단원 마무리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ko-KR" altLang="en-US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지구계와 지권의 구조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9149F0F-CE99-F968-47E1-BBCF40C7D2EE}"/>
              </a:ext>
            </a:extLst>
          </p:cNvPr>
          <p:cNvSpPr txBox="1"/>
          <p:nvPr/>
        </p:nvSpPr>
        <p:spPr>
          <a:xfrm>
            <a:off x="2533148" y="2920560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2. </a:t>
            </a:r>
            <a:r>
              <a:rPr lang="ko-KR" altLang="en-US" sz="1200" b="1" dirty="0">
                <a:solidFill>
                  <a:schemeClr val="bg1"/>
                </a:solidFill>
              </a:rPr>
              <a:t>지각운동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91CFDA1F-2A4F-0720-5CAC-F4C2589F6C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1667" l="5000" r="90000">
                        <a14:foregroundMark x1="22500" y1="33333" x2="22500" y2="33333"/>
                        <a14:foregroundMark x1="5000" y1="72917" x2="5000" y2="72917"/>
                        <a14:foregroundMark x1="50000" y1="91667" x2="50000" y2="9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9320" y="2344292"/>
            <a:ext cx="262769" cy="315323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DDA4448D-82C6-3CA7-E60A-66A66F4025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6154" y1="32000" x2="46154" y2="32000"/>
                        <a14:foregroundMark x1="56410" y1="62000" x2="56410" y2="6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626" y="2885982"/>
            <a:ext cx="275978" cy="353818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65698811-011F-643E-E38F-A10153DAB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8889" y1="52000" x2="28889" y2="52000"/>
                        <a14:foregroundMark x1="35556" y1="22000" x2="57778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4180" y="3389819"/>
            <a:ext cx="317909" cy="3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5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9CB26-75A2-4C81-21C9-7E3CFE11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메타보드 상세팝업창에서 메타인지 앱 이동 화면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F8199-5AC2-29DF-EA1F-9D6D2AD7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" y="555432"/>
            <a:ext cx="4182315" cy="2297880"/>
          </a:xfrm>
          <a:prstGeom prst="rect">
            <a:avLst/>
          </a:prstGeom>
        </p:spPr>
      </p:pic>
      <p:sp>
        <p:nvSpPr>
          <p:cNvPr id="8" name="AutoShape 379">
            <a:extLst>
              <a:ext uri="{FF2B5EF4-FFF2-40B4-BE49-F238E27FC236}">
                <a16:creationId xmlns:a16="http://schemas.microsoft.com/office/drawing/2014/main" id="{462B762B-65B2-1E5F-023D-A543CC75F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446" y="906576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AF78F1-36B9-1BAC-ED3B-D0B745AED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68663"/>
              </p:ext>
            </p:extLst>
          </p:nvPr>
        </p:nvGraphicFramePr>
        <p:xfrm>
          <a:off x="9005841" y="644279"/>
          <a:ext cx="3200400" cy="4906315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 상세 팝업 </a:t>
                      </a:r>
                      <a:endParaRPr lang="en-US" altLang="ko-KR" sz="10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41255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개념보기 </a:t>
                      </a: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메타인지앱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학습목차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개념블록으로 이동됨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(1-a)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1-a.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상세보기 팝업에서 개념보기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 화면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나의 노트 </a:t>
                      </a: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메타인지앱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나의노트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나의 노트 리스트 화면으로 이동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2-a.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상세보기 팝업에서 노트보기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이동화면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2-b.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차시에 저장된 노트가 없다면 메타인지 앱으로 이동하지 않고 상세보기 팝업에서 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띄움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 클릭시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메타인지앱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시험지의 문항번호로 이동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**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문항번호로 이동하기 때문에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문항씩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풀이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해당 문항만 풀기 때문에 동일한 시험지에 있는 문항을 풀지 않아도 기존의 정오결과는 바뀌지 </a:t>
                      </a:r>
                      <a:r>
                        <a:rPr lang="ko-KR" altLang="en-US" sz="900" b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않아아햠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3-a.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상세보기 팝업에서 문제 클릭시 이동화면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제출하기 클릭시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화면에서 다시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상세팝업창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으로 이동되고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 문항의 정오결과가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3-b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반영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제출하기가 아닌 그만하기를 눌렀을 경우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3-b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영역은 바뀌지 않고 그대로 유지되면서 상세 팝업창으로 돌아옴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62870"/>
                  </a:ext>
                </a:extLst>
              </a:tr>
            </a:tbl>
          </a:graphicData>
        </a:graphic>
      </p:graphicFrame>
      <p:sp>
        <p:nvSpPr>
          <p:cNvPr id="19" name="AutoShape 379">
            <a:extLst>
              <a:ext uri="{FF2B5EF4-FFF2-40B4-BE49-F238E27FC236}">
                <a16:creationId xmlns:a16="http://schemas.microsoft.com/office/drawing/2014/main" id="{22DB992A-5F8B-40B2-E15E-58ACB4B63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046" y="2963296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1-a</a:t>
            </a:r>
          </a:p>
        </p:txBody>
      </p:sp>
      <p:pic>
        <p:nvPicPr>
          <p:cNvPr id="21" name="그림 20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0D68F450-A2E5-5C60-600C-486082984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65" y="2923471"/>
            <a:ext cx="2409713" cy="4016189"/>
          </a:xfrm>
          <a:prstGeom prst="rect">
            <a:avLst/>
          </a:prstGeom>
        </p:spPr>
      </p:pic>
      <p:sp>
        <p:nvSpPr>
          <p:cNvPr id="22" name="AutoShape 379">
            <a:extLst>
              <a:ext uri="{FF2B5EF4-FFF2-40B4-BE49-F238E27FC236}">
                <a16:creationId xmlns:a16="http://schemas.microsoft.com/office/drawing/2014/main" id="{5D2EB1EF-47E7-CACD-9256-70CB53365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06" y="898628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23" name="AutoShape 379">
            <a:extLst>
              <a:ext uri="{FF2B5EF4-FFF2-40B4-BE49-F238E27FC236}">
                <a16:creationId xmlns:a16="http://schemas.microsoft.com/office/drawing/2014/main" id="{3C274AB8-EE58-4803-DDF0-316396FD1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621" y="2690259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2-a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FA5B85-7E3D-7AC7-CB87-4AC3F17090DE}"/>
              </a:ext>
            </a:extLst>
          </p:cNvPr>
          <p:cNvSpPr/>
          <p:nvPr/>
        </p:nvSpPr>
        <p:spPr>
          <a:xfrm>
            <a:off x="4670067" y="631367"/>
            <a:ext cx="1861631" cy="7888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저장된 노트가 없어요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확인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AutoShape 379">
            <a:extLst>
              <a:ext uri="{FF2B5EF4-FFF2-40B4-BE49-F238E27FC236}">
                <a16:creationId xmlns:a16="http://schemas.microsoft.com/office/drawing/2014/main" id="{EDAB2CB7-3BDA-A663-8EA8-C23705A95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7152" y="438826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2-b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E0DAC61-434B-73A5-6F0C-1DD71B6113FC}"/>
              </a:ext>
            </a:extLst>
          </p:cNvPr>
          <p:cNvCxnSpPr>
            <a:cxnSpLocks/>
          </p:cNvCxnSpPr>
          <p:nvPr/>
        </p:nvCxnSpPr>
        <p:spPr>
          <a:xfrm flipV="1">
            <a:off x="4037397" y="796378"/>
            <a:ext cx="705290" cy="3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96FA1053-B7F4-407F-6FC5-01EC19D93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25" y="3196508"/>
            <a:ext cx="2082069" cy="3470117"/>
          </a:xfrm>
          <a:prstGeom prst="rect">
            <a:avLst/>
          </a:prstGeom>
        </p:spPr>
      </p:pic>
      <p:sp>
        <p:nvSpPr>
          <p:cNvPr id="33" name="AutoShape 379">
            <a:extLst>
              <a:ext uri="{FF2B5EF4-FFF2-40B4-BE49-F238E27FC236}">
                <a16:creationId xmlns:a16="http://schemas.microsoft.com/office/drawing/2014/main" id="{5D5F7311-A1D5-CE14-667C-83B3CCDE6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1427" y="1139788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35" name="AutoShape 379">
            <a:extLst>
              <a:ext uri="{FF2B5EF4-FFF2-40B4-BE49-F238E27FC236}">
                <a16:creationId xmlns:a16="http://schemas.microsoft.com/office/drawing/2014/main" id="{F588537C-5DEE-9F63-6CF2-A9D290A62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267" y="2980831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3-a</a:t>
            </a:r>
          </a:p>
        </p:txBody>
      </p:sp>
      <p:sp>
        <p:nvSpPr>
          <p:cNvPr id="36" name="AutoShape 379">
            <a:extLst>
              <a:ext uri="{FF2B5EF4-FFF2-40B4-BE49-F238E27FC236}">
                <a16:creationId xmlns:a16="http://schemas.microsoft.com/office/drawing/2014/main" id="{BA4E978B-BCDA-DA40-D8B7-E7AF09A0C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860" y="1184456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3-b</a:t>
            </a:r>
          </a:p>
        </p:txBody>
      </p:sp>
      <p:pic>
        <p:nvPicPr>
          <p:cNvPr id="4" name="그림 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D1CAD79-38DC-9EE4-5424-931CDF5E2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12" y="2980831"/>
            <a:ext cx="2227306" cy="371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2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3D01CB-0B18-4DF5-B032-CF03ED2CF5F9}"/>
              </a:ext>
            </a:extLst>
          </p:cNvPr>
          <p:cNvSpPr/>
          <p:nvPr/>
        </p:nvSpPr>
        <p:spPr>
          <a:xfrm>
            <a:off x="1611760" y="1334350"/>
            <a:ext cx="1414789" cy="447627"/>
          </a:xfrm>
          <a:prstGeom prst="roundRect">
            <a:avLst>
              <a:gd name="adj" fmla="val 1410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과목별 미션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8A64C6-1CEB-0DF6-2261-0476284512EF}"/>
              </a:ext>
            </a:extLst>
          </p:cNvPr>
          <p:cNvSpPr/>
          <p:nvPr/>
        </p:nvSpPr>
        <p:spPr>
          <a:xfrm>
            <a:off x="195049" y="1781977"/>
            <a:ext cx="8747266" cy="4295981"/>
          </a:xfrm>
          <a:prstGeom prst="roundRect">
            <a:avLst>
              <a:gd name="adj" fmla="val 4109"/>
            </a:avLst>
          </a:prstGeom>
          <a:solidFill>
            <a:schemeClr val="tx2">
              <a:lumMod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메인</a:t>
            </a:r>
            <a:r>
              <a:rPr lang="en-US" altLang="ko-KR" dirty="0">
                <a:latin typeface="+mn-ea"/>
                <a:ea typeface="+mn-ea"/>
              </a:rPr>
              <a:t>&gt;AI </a:t>
            </a:r>
            <a:r>
              <a:rPr lang="ko-KR" altLang="en-US" dirty="0">
                <a:latin typeface="+mn-ea"/>
                <a:ea typeface="+mn-ea"/>
              </a:rPr>
              <a:t>메타보드</a:t>
            </a:r>
            <a:r>
              <a:rPr lang="en-US" altLang="ko-KR" dirty="0">
                <a:latin typeface="+mn-ea"/>
                <a:ea typeface="+mn-ea"/>
              </a:rPr>
              <a:t>&gt;AI</a:t>
            </a:r>
            <a:r>
              <a:rPr lang="ko-KR" altLang="en-US" dirty="0">
                <a:latin typeface="+mn-ea"/>
                <a:ea typeface="+mn-ea"/>
              </a:rPr>
              <a:t>채움퀘스트 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289963"/>
              </p:ext>
            </p:extLst>
          </p:nvPr>
        </p:nvGraphicFramePr>
        <p:xfrm>
          <a:off x="9003305" y="631367"/>
          <a:ext cx="3200400" cy="2474447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채움퀘스트 문항 노출 범위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과목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사회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과학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역사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쌤미션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자율미션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오늘의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영역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strike="sng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strike="sng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이용안내 </a:t>
                      </a:r>
                      <a:endParaRPr lang="en-US" altLang="ko-KR" sz="900" b="1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이용안내 팝업 뜸 </a:t>
                      </a:r>
                      <a:endParaRPr lang="en-US" altLang="ko-KR" sz="900" b="0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남은 퀘스트 표시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기준 남은 퀘스트 전체 문항 개수 표시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91545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 성공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개수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획득 포인트 표시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오늘기준 성공한 퀘스트 전체 문항 개수 표시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오늘기준 획득한 전체 포인트 표시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373192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퀘스트 버튼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버튼 클릭시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상세 팝업 띄움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과목탭으로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앵커링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되어 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43558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A6C61B12-3C4C-B9F1-B008-0E865B8DCCD1}"/>
              </a:ext>
            </a:extLst>
          </p:cNvPr>
          <p:cNvSpPr txBox="1"/>
          <p:nvPr/>
        </p:nvSpPr>
        <p:spPr>
          <a:xfrm>
            <a:off x="9660668" y="50194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" y="507691"/>
            <a:ext cx="8695765" cy="64639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1A45CE-BE96-ECAF-15AE-E6F6813AD52A}"/>
              </a:ext>
            </a:extLst>
          </p:cNvPr>
          <p:cNvSpPr/>
          <p:nvPr/>
        </p:nvSpPr>
        <p:spPr>
          <a:xfrm>
            <a:off x="177798" y="1334350"/>
            <a:ext cx="1432040" cy="606714"/>
          </a:xfrm>
          <a:prstGeom prst="roundRect">
            <a:avLst>
              <a:gd name="adj" fmla="val 1747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</a:t>
            </a:r>
            <a:r>
              <a:rPr lang="ko-KR" altLang="en-US" b="1" dirty="0"/>
              <a:t>메타보드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1D7C4C5-55BC-9A91-63D9-C97F72EA1B31}"/>
              </a:ext>
            </a:extLst>
          </p:cNvPr>
          <p:cNvSpPr txBox="1"/>
          <p:nvPr/>
        </p:nvSpPr>
        <p:spPr>
          <a:xfrm>
            <a:off x="9005766" y="6602416"/>
            <a:ext cx="3170765" cy="260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다음페이지 계속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12CDEFE-D586-DD86-B071-A4551B13E2CD}"/>
              </a:ext>
            </a:extLst>
          </p:cNvPr>
          <p:cNvSpPr/>
          <p:nvPr/>
        </p:nvSpPr>
        <p:spPr>
          <a:xfrm>
            <a:off x="6499126" y="2535877"/>
            <a:ext cx="2318042" cy="3189380"/>
          </a:xfrm>
          <a:prstGeom prst="roundRect">
            <a:avLst>
              <a:gd name="adj" fmla="val 1264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6C1CB2-32B0-D16F-AD6D-6CE12A2060C6}"/>
              </a:ext>
            </a:extLst>
          </p:cNvPr>
          <p:cNvSpPr txBox="1"/>
          <p:nvPr/>
        </p:nvSpPr>
        <p:spPr>
          <a:xfrm>
            <a:off x="6723968" y="3263219"/>
            <a:ext cx="1800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남은 퀘스트 </a:t>
            </a:r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r>
              <a:rPr lang="ko-KR" altLang="en-US" sz="1400" b="1" dirty="0">
                <a:solidFill>
                  <a:srgbClr val="FF0000"/>
                </a:solidFill>
              </a:rPr>
              <a:t>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/>
              <a:t>성공 </a:t>
            </a:r>
            <a:r>
              <a:rPr lang="en-US" altLang="ko-KR" sz="1100" dirty="0"/>
              <a:t>2</a:t>
            </a:r>
            <a:r>
              <a:rPr lang="ko-KR" altLang="en-US" sz="1100" dirty="0"/>
              <a:t>ㅣ획득포인트 </a:t>
            </a:r>
            <a:r>
              <a:rPr lang="en-US" altLang="ko-KR" sz="1100" dirty="0"/>
              <a:t>500P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785E03-CFE7-EF33-51C1-8EF9140D27C1}"/>
              </a:ext>
            </a:extLst>
          </p:cNvPr>
          <p:cNvSpPr txBox="1"/>
          <p:nvPr/>
        </p:nvSpPr>
        <p:spPr>
          <a:xfrm>
            <a:off x="6578605" y="2911977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/>
              <a:t>오늘의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채움퀘스트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24F280-BC0E-DE2A-78E8-CE0CE63D1A85}"/>
              </a:ext>
            </a:extLst>
          </p:cNvPr>
          <p:cNvSpPr/>
          <p:nvPr/>
        </p:nvSpPr>
        <p:spPr>
          <a:xfrm>
            <a:off x="6659121" y="3845804"/>
            <a:ext cx="923819" cy="68500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수학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262D4B6-3BEF-1F83-583D-02A57BCC66BF}"/>
              </a:ext>
            </a:extLst>
          </p:cNvPr>
          <p:cNvSpPr/>
          <p:nvPr/>
        </p:nvSpPr>
        <p:spPr>
          <a:xfrm>
            <a:off x="7710450" y="3831683"/>
            <a:ext cx="907201" cy="67469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72C359-5DBD-E6FB-AA70-E768B7A08248}"/>
              </a:ext>
            </a:extLst>
          </p:cNvPr>
          <p:cNvSpPr/>
          <p:nvPr/>
        </p:nvSpPr>
        <p:spPr>
          <a:xfrm>
            <a:off x="6692042" y="4657833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과학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7C82EC4-39AA-F3C8-1C57-96CD32439255}"/>
              </a:ext>
            </a:extLst>
          </p:cNvPr>
          <p:cNvSpPr/>
          <p:nvPr/>
        </p:nvSpPr>
        <p:spPr>
          <a:xfrm>
            <a:off x="7719164" y="4632121"/>
            <a:ext cx="907201" cy="643382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역사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B989274-43A5-9772-3F3C-BA4EF623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5584" y="4875442"/>
            <a:ext cx="242185" cy="2766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2601AD-319B-91BF-F80B-0390AC617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3653" y="3792998"/>
            <a:ext cx="301698" cy="344628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7F0263-0F83-5B49-C89E-758FCA98A78F}"/>
              </a:ext>
            </a:extLst>
          </p:cNvPr>
          <p:cNvGraphicFramePr>
            <a:graphicFrameLocks noGrp="1"/>
          </p:cNvGraphicFramePr>
          <p:nvPr/>
        </p:nvGraphicFramePr>
        <p:xfrm>
          <a:off x="246892" y="3074519"/>
          <a:ext cx="6056600" cy="2838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660">
                  <a:extLst>
                    <a:ext uri="{9D8B030D-6E8A-4147-A177-3AD203B41FA5}">
                      <a16:colId xmlns:a16="http://schemas.microsoft.com/office/drawing/2014/main" val="647756471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23752515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100691682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32169929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91711484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03580847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65379518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128189586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06446625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549582560"/>
                    </a:ext>
                  </a:extLst>
                </a:gridCol>
              </a:tblGrid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42655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B20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634181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54793"/>
                  </a:ext>
                </a:extLst>
              </a:tr>
              <a:tr h="517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24347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29891"/>
                  </a:ext>
                </a:extLst>
              </a:tr>
            </a:tbl>
          </a:graphicData>
        </a:graphic>
      </p:graphicFrame>
      <p:sp>
        <p:nvSpPr>
          <p:cNvPr id="53" name="별: 꼭짓점 5개 52">
            <a:extLst>
              <a:ext uri="{FF2B5EF4-FFF2-40B4-BE49-F238E27FC236}">
                <a16:creationId xmlns:a16="http://schemas.microsoft.com/office/drawing/2014/main" id="{0C3D6679-43E3-44A9-0ACA-CB81003659B1}"/>
              </a:ext>
            </a:extLst>
          </p:cNvPr>
          <p:cNvSpPr/>
          <p:nvPr/>
        </p:nvSpPr>
        <p:spPr>
          <a:xfrm>
            <a:off x="973814" y="3190620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CCB89CE-3646-F88A-2D1F-FCF7F12004E7}"/>
              </a:ext>
            </a:extLst>
          </p:cNvPr>
          <p:cNvGrpSpPr/>
          <p:nvPr/>
        </p:nvGrpSpPr>
        <p:grpSpPr>
          <a:xfrm>
            <a:off x="1569051" y="3196066"/>
            <a:ext cx="366388" cy="363541"/>
            <a:chOff x="2640972" y="943751"/>
            <a:chExt cx="439844" cy="462198"/>
          </a:xfrm>
        </p:grpSpPr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BFD55186-60DC-5DBA-53A4-B9309851719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D617D65-3E2F-93C4-9D60-EF367B939402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57" name="이등변 삼각형 56">
                <a:extLst>
                  <a:ext uri="{FF2B5EF4-FFF2-40B4-BE49-F238E27FC236}">
                    <a16:creationId xmlns:a16="http://schemas.microsoft.com/office/drawing/2014/main" id="{4BCE6565-650F-5364-E8BE-795A3B9B7FE9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FE9D514A-DD18-111F-8B38-1E7BCB6864E8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58">
                <a:extLst>
                  <a:ext uri="{FF2B5EF4-FFF2-40B4-BE49-F238E27FC236}">
                    <a16:creationId xmlns:a16="http://schemas.microsoft.com/office/drawing/2014/main" id="{402FE047-B9B4-B75E-02A1-BE8B214E3953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별: 꼭짓점 5개 79">
            <a:extLst>
              <a:ext uri="{FF2B5EF4-FFF2-40B4-BE49-F238E27FC236}">
                <a16:creationId xmlns:a16="http://schemas.microsoft.com/office/drawing/2014/main" id="{6F4B500B-D8A2-8E65-EF93-AE981A526FE3}"/>
              </a:ext>
            </a:extLst>
          </p:cNvPr>
          <p:cNvSpPr/>
          <p:nvPr/>
        </p:nvSpPr>
        <p:spPr>
          <a:xfrm>
            <a:off x="2750340" y="3198718"/>
            <a:ext cx="382432" cy="327808"/>
          </a:xfrm>
          <a:prstGeom prst="star5">
            <a:avLst/>
          </a:prstGeom>
          <a:noFill/>
          <a:ln w="28575">
            <a:solidFill>
              <a:srgbClr val="13A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6E17EB-825A-207F-CB5D-2C3353D26FF6}"/>
              </a:ext>
            </a:extLst>
          </p:cNvPr>
          <p:cNvGrpSpPr/>
          <p:nvPr/>
        </p:nvGrpSpPr>
        <p:grpSpPr>
          <a:xfrm>
            <a:off x="3372472" y="3195199"/>
            <a:ext cx="366388" cy="363541"/>
            <a:chOff x="2640972" y="943751"/>
            <a:chExt cx="439844" cy="462198"/>
          </a:xfrm>
        </p:grpSpPr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53CA8A9F-0C75-3BD5-4F25-725F6FED8462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BBCA0E-AF80-57CC-7E91-56B8B5BDAD2A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85" name="이등변 삼각형 84">
                <a:extLst>
                  <a:ext uri="{FF2B5EF4-FFF2-40B4-BE49-F238E27FC236}">
                    <a16:creationId xmlns:a16="http://schemas.microsoft.com/office/drawing/2014/main" id="{45A3360A-B01A-4D8D-6C4D-895C81EB377A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EF1C6F5C-2C31-44BA-C288-9E29BBD195BD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292DE7C3-26DA-0BDE-0CDC-418F00784D6A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8" name="별: 꼭짓점 5개 87">
            <a:extLst>
              <a:ext uri="{FF2B5EF4-FFF2-40B4-BE49-F238E27FC236}">
                <a16:creationId xmlns:a16="http://schemas.microsoft.com/office/drawing/2014/main" id="{10A6E9FC-01E2-AFB5-18B8-6D586F26CEF3}"/>
              </a:ext>
            </a:extLst>
          </p:cNvPr>
          <p:cNvSpPr/>
          <p:nvPr/>
        </p:nvSpPr>
        <p:spPr>
          <a:xfrm>
            <a:off x="2165280" y="3212262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별: 꼭짓점 5개 88">
            <a:extLst>
              <a:ext uri="{FF2B5EF4-FFF2-40B4-BE49-F238E27FC236}">
                <a16:creationId xmlns:a16="http://schemas.microsoft.com/office/drawing/2014/main" id="{F261469E-FF10-D0BE-DF06-0DBBFD477FAC}"/>
              </a:ext>
            </a:extLst>
          </p:cNvPr>
          <p:cNvSpPr/>
          <p:nvPr/>
        </p:nvSpPr>
        <p:spPr>
          <a:xfrm>
            <a:off x="3988865" y="3195269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별: 꼭짓점 5개 89">
            <a:extLst>
              <a:ext uri="{FF2B5EF4-FFF2-40B4-BE49-F238E27FC236}">
                <a16:creationId xmlns:a16="http://schemas.microsoft.com/office/drawing/2014/main" id="{12F2B387-942A-585D-1586-D4D3FF142FC7}"/>
              </a:ext>
            </a:extLst>
          </p:cNvPr>
          <p:cNvSpPr/>
          <p:nvPr/>
        </p:nvSpPr>
        <p:spPr>
          <a:xfrm>
            <a:off x="1629611" y="3785544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별: 꼭짓점 5개 90">
            <a:extLst>
              <a:ext uri="{FF2B5EF4-FFF2-40B4-BE49-F238E27FC236}">
                <a16:creationId xmlns:a16="http://schemas.microsoft.com/office/drawing/2014/main" id="{5BA8E9B0-9690-7D28-AD41-1C94F17F7AED}"/>
              </a:ext>
            </a:extLst>
          </p:cNvPr>
          <p:cNvSpPr/>
          <p:nvPr/>
        </p:nvSpPr>
        <p:spPr>
          <a:xfrm>
            <a:off x="2194499" y="3779035"/>
            <a:ext cx="366388" cy="331257"/>
          </a:xfrm>
          <a:prstGeom prst="star5">
            <a:avLst/>
          </a:prstGeom>
          <a:solidFill>
            <a:srgbClr val="13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CDA347-1E18-D6B1-5120-5A496AFC903C}"/>
              </a:ext>
            </a:extLst>
          </p:cNvPr>
          <p:cNvSpPr txBox="1"/>
          <p:nvPr/>
        </p:nvSpPr>
        <p:spPr>
          <a:xfrm>
            <a:off x="2726354" y="37761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보상</a:t>
            </a:r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받기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798CC96-84FE-9318-A26C-B82C3B091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487" y="3962423"/>
            <a:ext cx="242185" cy="276646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10B0449-1CBD-8BAF-F2BD-8740AB123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" b="99083" l="608" r="96657">
                        <a14:foregroundMark x1="57751" y1="1835" x2="57751" y2="1835"/>
                        <a14:foregroundMark x1="3951" y1="33333" x2="3951" y2="33333"/>
                        <a14:foregroundMark x1="97264" y1="44343" x2="97264" y2="44343"/>
                        <a14:foregroundMark x1="61702" y1="97248" x2="61702" y2="97248"/>
                        <a14:foregroundMark x1="46809" y1="99388" x2="46809" y2="99388"/>
                        <a14:foregroundMark x1="608" y1="44343" x2="608" y2="4434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292" y="4135569"/>
            <a:ext cx="363891" cy="361679"/>
          </a:xfrm>
          <a:prstGeom prst="rect">
            <a:avLst/>
          </a:prstGeom>
        </p:spPr>
      </p:pic>
      <p:sp>
        <p:nvSpPr>
          <p:cNvPr id="3" name="AutoShape 379">
            <a:extLst>
              <a:ext uri="{FF2B5EF4-FFF2-40B4-BE49-F238E27FC236}">
                <a16:creationId xmlns:a16="http://schemas.microsoft.com/office/drawing/2014/main" id="{3516DBD0-81FD-1C8D-8F4B-4E11BE1C6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701" y="2392512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4" name="AutoShape 379">
            <a:extLst>
              <a:ext uri="{FF2B5EF4-FFF2-40B4-BE49-F238E27FC236}">
                <a16:creationId xmlns:a16="http://schemas.microsoft.com/office/drawing/2014/main" id="{76924352-0230-3BFD-A379-450A6AF9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7280" y="3143265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6" name="AutoShape 379">
            <a:extLst>
              <a:ext uri="{FF2B5EF4-FFF2-40B4-BE49-F238E27FC236}">
                <a16:creationId xmlns:a16="http://schemas.microsoft.com/office/drawing/2014/main" id="{DA05A23E-EF48-7168-2152-B50B6BC51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961" y="3373437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" name="AutoShape 379">
            <a:extLst>
              <a:ext uri="{FF2B5EF4-FFF2-40B4-BE49-F238E27FC236}">
                <a16:creationId xmlns:a16="http://schemas.microsoft.com/office/drawing/2014/main" id="{2AE63F54-FD56-BE18-AF06-9EE8E8BD0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674" y="405530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2F88A4-79A1-E7DC-7B68-44533F1E2E01}"/>
              </a:ext>
            </a:extLst>
          </p:cNvPr>
          <p:cNvSpPr/>
          <p:nvPr/>
        </p:nvSpPr>
        <p:spPr>
          <a:xfrm>
            <a:off x="9075842" y="3589475"/>
            <a:ext cx="3077237" cy="2698679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6316C-340B-7610-57AF-8E8D595C0FA9}"/>
              </a:ext>
            </a:extLst>
          </p:cNvPr>
          <p:cNvSpPr txBox="1"/>
          <p:nvPr/>
        </p:nvSpPr>
        <p:spPr>
          <a:xfrm>
            <a:off x="9607448" y="46854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06B8B5-5FDC-8B37-7B3A-8ECC6493CCB1}"/>
              </a:ext>
            </a:extLst>
          </p:cNvPr>
          <p:cNvSpPr/>
          <p:nvPr/>
        </p:nvSpPr>
        <p:spPr>
          <a:xfrm>
            <a:off x="9128894" y="4685447"/>
            <a:ext cx="907201" cy="67469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CC0C81-64CC-ED87-1E31-9176B2ECBC8B}"/>
              </a:ext>
            </a:extLst>
          </p:cNvPr>
          <p:cNvSpPr/>
          <p:nvPr/>
        </p:nvSpPr>
        <p:spPr>
          <a:xfrm>
            <a:off x="9128894" y="3930139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사회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3E7E8-72B6-4D0B-F2B7-7C9B0C02F3B0}"/>
              </a:ext>
            </a:extLst>
          </p:cNvPr>
          <p:cNvSpPr txBox="1"/>
          <p:nvPr/>
        </p:nvSpPr>
        <p:spPr>
          <a:xfrm>
            <a:off x="10052713" y="4113282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퀘스트 없는 날</a:t>
            </a:r>
            <a:endParaRPr lang="en-US" altLang="ko-KR" sz="1000" dirty="0"/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버튼 비활성화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73BA8-C8B7-7043-36C0-D2EFD71924C2}"/>
              </a:ext>
            </a:extLst>
          </p:cNvPr>
          <p:cNvSpPr txBox="1"/>
          <p:nvPr/>
        </p:nvSpPr>
        <p:spPr>
          <a:xfrm>
            <a:off x="10107866" y="4871672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퀘스트 </a:t>
            </a:r>
            <a:r>
              <a:rPr lang="ko-KR" altLang="en-US" sz="1000" dirty="0" err="1"/>
              <a:t>있는날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버튼 활성화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8724A-68C3-1E64-E33B-4774A2BDF54E}"/>
              </a:ext>
            </a:extLst>
          </p:cNvPr>
          <p:cNvSpPr txBox="1"/>
          <p:nvPr/>
        </p:nvSpPr>
        <p:spPr>
          <a:xfrm>
            <a:off x="9120886" y="3664526"/>
            <a:ext cx="3055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highlight>
                  <a:srgbClr val="F5F5F8"/>
                </a:highlight>
              </a:rPr>
              <a:t>5-a &gt;</a:t>
            </a:r>
            <a:r>
              <a:rPr lang="en-US" altLang="ko-KR" sz="1100" b="1" dirty="0">
                <a:highlight>
                  <a:srgbClr val="F5F5F8"/>
                </a:highlight>
              </a:rPr>
              <a:t> </a:t>
            </a:r>
            <a:r>
              <a:rPr lang="ko-KR" altLang="en-US" sz="1100" dirty="0">
                <a:highlight>
                  <a:srgbClr val="F5F5F8"/>
                </a:highlight>
              </a:rPr>
              <a:t>퀘스트 현황에 따른 버튼 이미지 구분 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39B139-CD54-1D5B-61CE-E6EAF42DD3C8}"/>
              </a:ext>
            </a:extLst>
          </p:cNvPr>
          <p:cNvSpPr/>
          <p:nvPr/>
        </p:nvSpPr>
        <p:spPr>
          <a:xfrm>
            <a:off x="9145538" y="5476418"/>
            <a:ext cx="923819" cy="68500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수학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69BF7E-8887-ED7E-3151-D920AAB04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" b="99083" l="608" r="96657">
                        <a14:foregroundMark x1="57751" y1="1835" x2="57751" y2="1835"/>
                        <a14:foregroundMark x1="3951" y1="33333" x2="3951" y2="33333"/>
                        <a14:foregroundMark x1="97264" y1="44343" x2="97264" y2="44343"/>
                        <a14:foregroundMark x1="61702" y1="97248" x2="61702" y2="97248"/>
                        <a14:foregroundMark x1="46809" y1="99388" x2="46809" y2="99388"/>
                        <a14:foregroundMark x1="608" y1="44343" x2="608" y2="4434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1709" y="5766183"/>
            <a:ext cx="363891" cy="3616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7774F5-F2EF-6141-35A3-CBB241BA8F7B}"/>
              </a:ext>
            </a:extLst>
          </p:cNvPr>
          <p:cNvSpPr txBox="1"/>
          <p:nvPr/>
        </p:nvSpPr>
        <p:spPr>
          <a:xfrm>
            <a:off x="10145564" y="5566483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퀘스트 </a:t>
            </a:r>
            <a:r>
              <a:rPr lang="ko-KR" altLang="en-US" sz="1000" dirty="0" err="1"/>
              <a:t>있는날</a:t>
            </a:r>
            <a:r>
              <a:rPr lang="en-US" altLang="ko-KR" sz="1000" dirty="0"/>
              <a:t>+</a:t>
            </a:r>
            <a:r>
              <a:rPr lang="ko-KR" altLang="en-US" sz="1000" dirty="0"/>
              <a:t>퀘스트 완료 </a:t>
            </a:r>
            <a:endParaRPr lang="en-US" altLang="ko-KR" sz="1000" dirty="0"/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버튼 활성화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A90A883-0D28-06EF-E687-AAF64BA50421}"/>
              </a:ext>
            </a:extLst>
          </p:cNvPr>
          <p:cNvSpPr/>
          <p:nvPr/>
        </p:nvSpPr>
        <p:spPr>
          <a:xfrm>
            <a:off x="5686555" y="1941063"/>
            <a:ext cx="658146" cy="269483"/>
          </a:xfrm>
          <a:prstGeom prst="roundRect">
            <a:avLst>
              <a:gd name="adj" fmla="val 32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쌤미션 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6E738973-6E00-3BA5-E64A-1ED79AFFE65F}"/>
              </a:ext>
            </a:extLst>
          </p:cNvPr>
          <p:cNvSpPr/>
          <p:nvPr/>
        </p:nvSpPr>
        <p:spPr>
          <a:xfrm rot="10800000">
            <a:off x="6159584" y="2035304"/>
            <a:ext cx="117790" cy="9143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BD8092C-133E-7DFA-4241-D9806AE7B66F}"/>
              </a:ext>
            </a:extLst>
          </p:cNvPr>
          <p:cNvSpPr/>
          <p:nvPr/>
        </p:nvSpPr>
        <p:spPr>
          <a:xfrm>
            <a:off x="265975" y="2228903"/>
            <a:ext cx="2055301" cy="27890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중등수학 </a:t>
            </a:r>
            <a:r>
              <a:rPr lang="en-US" altLang="ko-KR" sz="1050" b="1" dirty="0">
                <a:solidFill>
                  <a:schemeClr val="bg1"/>
                </a:solidFill>
              </a:rPr>
              <a:t>1-1 </a:t>
            </a:r>
            <a:r>
              <a:rPr lang="ko-KR" altLang="en-US" sz="1050" b="1" dirty="0">
                <a:solidFill>
                  <a:schemeClr val="bg1"/>
                </a:solidFill>
              </a:rPr>
              <a:t>내신완공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92045CE-0538-897B-479F-D97A7B276551}"/>
              </a:ext>
            </a:extLst>
          </p:cNvPr>
          <p:cNvSpPr/>
          <p:nvPr/>
        </p:nvSpPr>
        <p:spPr>
          <a:xfrm>
            <a:off x="2401031" y="2229604"/>
            <a:ext cx="2055301" cy="2782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>
                    <a:lumMod val="85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1-2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내신완공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7C6207F-F3B3-DAD6-5E78-52086DD524EA}"/>
              </a:ext>
            </a:extLst>
          </p:cNvPr>
          <p:cNvSpPr/>
          <p:nvPr/>
        </p:nvSpPr>
        <p:spPr>
          <a:xfrm>
            <a:off x="270998" y="1891927"/>
            <a:ext cx="795634" cy="311325"/>
          </a:xfrm>
          <a:prstGeom prst="roundRect">
            <a:avLst>
              <a:gd name="adj" fmla="val 3503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</a:rPr>
              <a:t>수학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A2162D6-8CBB-84E6-A984-816FBC335A34}"/>
              </a:ext>
            </a:extLst>
          </p:cNvPr>
          <p:cNvSpPr/>
          <p:nvPr/>
        </p:nvSpPr>
        <p:spPr>
          <a:xfrm>
            <a:off x="1166700" y="1891927"/>
            <a:ext cx="795634" cy="295808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4C6C46E-062A-CC37-7233-7D0A4B15AA05}"/>
              </a:ext>
            </a:extLst>
          </p:cNvPr>
          <p:cNvSpPr/>
          <p:nvPr/>
        </p:nvSpPr>
        <p:spPr>
          <a:xfrm>
            <a:off x="2074988" y="1891828"/>
            <a:ext cx="795634" cy="295808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과학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E5D60EA-7065-E146-FE7E-69FE6A0743DD}"/>
              </a:ext>
            </a:extLst>
          </p:cNvPr>
          <p:cNvSpPr/>
          <p:nvPr/>
        </p:nvSpPr>
        <p:spPr>
          <a:xfrm>
            <a:off x="2924442" y="1882649"/>
            <a:ext cx="795634" cy="304987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국어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E5C047-7C5D-B54F-6D72-7F359252FBBC}"/>
              </a:ext>
            </a:extLst>
          </p:cNvPr>
          <p:cNvSpPr/>
          <p:nvPr/>
        </p:nvSpPr>
        <p:spPr>
          <a:xfrm>
            <a:off x="3829126" y="1871847"/>
            <a:ext cx="795634" cy="304987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영어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D91C157-4083-2241-B5BB-4C0C75E57614}"/>
              </a:ext>
            </a:extLst>
          </p:cNvPr>
          <p:cNvSpPr/>
          <p:nvPr/>
        </p:nvSpPr>
        <p:spPr>
          <a:xfrm>
            <a:off x="4684430" y="1870045"/>
            <a:ext cx="795634" cy="304988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DA0EC-5068-10FD-24E1-89B75D13298A}"/>
              </a:ext>
            </a:extLst>
          </p:cNvPr>
          <p:cNvSpPr txBox="1"/>
          <p:nvPr/>
        </p:nvSpPr>
        <p:spPr>
          <a:xfrm>
            <a:off x="7483077" y="1929260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메타보드 이용안내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2CD4A692-0559-795B-5C8C-E2CDA1B16F77}"/>
              </a:ext>
            </a:extLst>
          </p:cNvPr>
          <p:cNvSpPr/>
          <p:nvPr/>
        </p:nvSpPr>
        <p:spPr>
          <a:xfrm>
            <a:off x="7200001" y="1952071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4D24B-2409-7E13-3093-1A1F8C6B11A5}"/>
              </a:ext>
            </a:extLst>
          </p:cNvPr>
          <p:cNvSpPr txBox="1"/>
          <p:nvPr/>
        </p:nvSpPr>
        <p:spPr>
          <a:xfrm>
            <a:off x="7195292" y="5429490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새벽 </a:t>
            </a:r>
            <a:r>
              <a:rPr lang="en-US" altLang="ko-KR" sz="1000" dirty="0"/>
              <a:t>2</a:t>
            </a:r>
            <a:r>
              <a:rPr lang="ko-KR" altLang="en-US" sz="1000" dirty="0"/>
              <a:t>시 마감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EBFD842-6EB7-2F1B-0088-BF719F38A682}"/>
              </a:ext>
            </a:extLst>
          </p:cNvPr>
          <p:cNvGrpSpPr/>
          <p:nvPr/>
        </p:nvGrpSpPr>
        <p:grpSpPr>
          <a:xfrm>
            <a:off x="3946011" y="2756960"/>
            <a:ext cx="2511461" cy="252259"/>
            <a:chOff x="1817829" y="3676012"/>
            <a:chExt cx="2511461" cy="252259"/>
          </a:xfrm>
        </p:grpSpPr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5EBBD874-3940-79C9-8050-2DE99C595649}"/>
                </a:ext>
              </a:extLst>
            </p:cNvPr>
            <p:cNvSpPr/>
            <p:nvPr/>
          </p:nvSpPr>
          <p:spPr>
            <a:xfrm>
              <a:off x="1817829" y="3676012"/>
              <a:ext cx="254815" cy="206815"/>
            </a:xfrm>
            <a:prstGeom prst="star5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25BBF891-7E3B-83BA-0A6D-D0F65DF82900}"/>
                </a:ext>
              </a:extLst>
            </p:cNvPr>
            <p:cNvSpPr/>
            <p:nvPr/>
          </p:nvSpPr>
          <p:spPr>
            <a:xfrm>
              <a:off x="3515505" y="3681161"/>
              <a:ext cx="211848" cy="189485"/>
            </a:xfrm>
            <a:prstGeom prst="star5">
              <a:avLst/>
            </a:prstGeom>
            <a:noFill/>
            <a:ln w="28575">
              <a:solidFill>
                <a:srgbClr val="13A9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D9BCF7-EAB8-1CFC-966C-2E43B624FE39}"/>
                </a:ext>
              </a:extLst>
            </p:cNvPr>
            <p:cNvSpPr txBox="1"/>
            <p:nvPr/>
          </p:nvSpPr>
          <p:spPr>
            <a:xfrm>
              <a:off x="2004389" y="3676012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모두정답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9C4B5F-5877-9F1C-4928-8E75196930E2}"/>
                </a:ext>
              </a:extLst>
            </p:cNvPr>
            <p:cNvSpPr txBox="1"/>
            <p:nvPr/>
          </p:nvSpPr>
          <p:spPr>
            <a:xfrm>
              <a:off x="3682959" y="3697439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전부오답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49AD02C-F7BE-EC92-0029-1BDD5E0C5F6F}"/>
              </a:ext>
            </a:extLst>
          </p:cNvPr>
          <p:cNvSpPr txBox="1"/>
          <p:nvPr/>
        </p:nvSpPr>
        <p:spPr>
          <a:xfrm>
            <a:off x="186407" y="2656695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한 차시의 문항을 모두 맞추면 블랙판으로 바뀌어요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블랙판 </a:t>
            </a:r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개 만들 때마다 보상지급</a:t>
            </a:r>
            <a:r>
              <a:rPr lang="en-US" altLang="ko-KR" sz="1000" dirty="0">
                <a:solidFill>
                  <a:schemeClr val="bg1"/>
                </a:solidFill>
              </a:rPr>
              <a:t>! </a:t>
            </a:r>
            <a:r>
              <a:rPr lang="ko-KR" altLang="en-US" sz="1000" dirty="0">
                <a:solidFill>
                  <a:schemeClr val="bg1"/>
                </a:solidFill>
              </a:rPr>
              <a:t>올블랙 완성시 추가보상</a:t>
            </a:r>
            <a:r>
              <a:rPr lang="en-US" altLang="ko-KR" sz="1000" dirty="0">
                <a:solidFill>
                  <a:schemeClr val="bg1"/>
                </a:solidFill>
              </a:rPr>
              <a:t>!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875A7C0-C64E-BB87-81BF-4735DDA3324B}"/>
              </a:ext>
            </a:extLst>
          </p:cNvPr>
          <p:cNvGrpSpPr/>
          <p:nvPr/>
        </p:nvGrpSpPr>
        <p:grpSpPr>
          <a:xfrm>
            <a:off x="4803277" y="2740200"/>
            <a:ext cx="213988" cy="231996"/>
            <a:chOff x="2640972" y="943751"/>
            <a:chExt cx="439844" cy="462198"/>
          </a:xfrm>
        </p:grpSpPr>
        <p:sp>
          <p:nvSpPr>
            <p:cNvPr id="62" name="별: 꼭짓점 5개 61">
              <a:extLst>
                <a:ext uri="{FF2B5EF4-FFF2-40B4-BE49-F238E27FC236}">
                  <a16:creationId xmlns:a16="http://schemas.microsoft.com/office/drawing/2014/main" id="{C21B31D2-BCCB-4E8C-D1B0-C391EC15C75D}"/>
                </a:ext>
              </a:extLst>
            </p:cNvPr>
            <p:cNvSpPr/>
            <p:nvPr/>
          </p:nvSpPr>
          <p:spPr>
            <a:xfrm>
              <a:off x="2640972" y="943751"/>
              <a:ext cx="439844" cy="421153"/>
            </a:xfrm>
            <a:prstGeom prst="star5">
              <a:avLst/>
            </a:prstGeom>
            <a:noFill/>
            <a:ln>
              <a:solidFill>
                <a:srgbClr val="13A9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43C3225-DF4A-CAD8-74C8-E1A1B8A53021}"/>
                </a:ext>
              </a:extLst>
            </p:cNvPr>
            <p:cNvGrpSpPr/>
            <p:nvPr/>
          </p:nvGrpSpPr>
          <p:grpSpPr>
            <a:xfrm>
              <a:off x="2723589" y="1204946"/>
              <a:ext cx="299052" cy="201003"/>
              <a:chOff x="4507478" y="4538226"/>
              <a:chExt cx="299052" cy="201003"/>
            </a:xfrm>
            <a:solidFill>
              <a:srgbClr val="00B050"/>
            </a:solidFill>
          </p:grpSpPr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C9143523-F00C-94A3-F2EF-00D8831F8FDB}"/>
                  </a:ext>
                </a:extLst>
              </p:cNvPr>
              <p:cNvSpPr/>
              <p:nvPr/>
            </p:nvSpPr>
            <p:spPr>
              <a:xfrm rot="13001289">
                <a:off x="4507478" y="4543541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이등변 삼각형 64">
                <a:extLst>
                  <a:ext uri="{FF2B5EF4-FFF2-40B4-BE49-F238E27FC236}">
                    <a16:creationId xmlns:a16="http://schemas.microsoft.com/office/drawing/2014/main" id="{FEB2C4F5-E3F0-EE28-0C19-90BE36FA41A3}"/>
                  </a:ext>
                </a:extLst>
              </p:cNvPr>
              <p:cNvSpPr/>
              <p:nvPr/>
            </p:nvSpPr>
            <p:spPr>
              <a:xfrm rot="8608292">
                <a:off x="4698953" y="4551837"/>
                <a:ext cx="107577" cy="187392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이등변 삼각형 65">
                <a:extLst>
                  <a:ext uri="{FF2B5EF4-FFF2-40B4-BE49-F238E27FC236}">
                    <a16:creationId xmlns:a16="http://schemas.microsoft.com/office/drawing/2014/main" id="{B6BE0693-D2D7-8F75-9A11-A2016787597A}"/>
                  </a:ext>
                </a:extLst>
              </p:cNvPr>
              <p:cNvSpPr/>
              <p:nvPr/>
            </p:nvSpPr>
            <p:spPr>
              <a:xfrm rot="10800000">
                <a:off x="4588662" y="4538226"/>
                <a:ext cx="143436" cy="89647"/>
              </a:xfrm>
              <a:prstGeom prst="triangle">
                <a:avLst/>
              </a:prstGeom>
              <a:solidFill>
                <a:srgbClr val="13A94C"/>
              </a:solidFill>
              <a:ln>
                <a:solidFill>
                  <a:srgbClr val="13A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9568870-8B2A-D938-C540-3971B193EBA6}"/>
              </a:ext>
            </a:extLst>
          </p:cNvPr>
          <p:cNvSpPr txBox="1"/>
          <p:nvPr/>
        </p:nvSpPr>
        <p:spPr>
          <a:xfrm>
            <a:off x="4955564" y="275696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</a:rPr>
              <a:t>일부오답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3630FB-D536-8F61-4CA7-0819F730FA83}"/>
              </a:ext>
            </a:extLst>
          </p:cNvPr>
          <p:cNvSpPr/>
          <p:nvPr/>
        </p:nvSpPr>
        <p:spPr>
          <a:xfrm>
            <a:off x="6579830" y="2593623"/>
            <a:ext cx="2152201" cy="26060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모르는 것에 다시 한번 도전해요</a:t>
            </a:r>
            <a:r>
              <a:rPr lang="en-US" altLang="ko-KR" sz="1000" dirty="0">
                <a:solidFill>
                  <a:schemeClr val="tx1"/>
                </a:solidFill>
              </a:rPr>
              <a:t>!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1CA0D0-8AC2-A3AC-6730-AFA1ADEF9E8E}"/>
              </a:ext>
            </a:extLst>
          </p:cNvPr>
          <p:cNvSpPr txBox="1"/>
          <p:nvPr/>
        </p:nvSpPr>
        <p:spPr>
          <a:xfrm>
            <a:off x="7011147" y="1437640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메타인지 학습 소개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545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BBAB8D-4567-2F31-5D29-0B0C13A1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185" y="3055606"/>
            <a:ext cx="2711057" cy="4550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메인</a:t>
            </a:r>
            <a:r>
              <a:rPr lang="en-US" altLang="ko-KR" dirty="0">
                <a:latin typeface="+mn-ea"/>
                <a:ea typeface="+mn-ea"/>
              </a:rPr>
              <a:t>&gt;AI </a:t>
            </a:r>
            <a:r>
              <a:rPr lang="ko-KR" altLang="en-US" dirty="0">
                <a:latin typeface="+mn-ea"/>
                <a:ea typeface="+mn-ea"/>
              </a:rPr>
              <a:t>채움퀘스트 </a:t>
            </a:r>
            <a:r>
              <a:rPr lang="ko-KR" altLang="en-US" dirty="0" err="1">
                <a:latin typeface="+mn-ea"/>
                <a:ea typeface="+mn-ea"/>
              </a:rPr>
              <a:t>상황별</a:t>
            </a:r>
            <a:r>
              <a:rPr lang="ko-KR" altLang="en-US" dirty="0">
                <a:latin typeface="+mn-ea"/>
                <a:ea typeface="+mn-ea"/>
              </a:rPr>
              <a:t> 카드 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61998"/>
              </p:ext>
            </p:extLst>
          </p:nvPr>
        </p:nvGraphicFramePr>
        <p:xfrm>
          <a:off x="9003305" y="631367"/>
          <a:ext cx="3200400" cy="2094412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과목이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채움퀘스트가 없는 날 노출 카드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생성 이력이 있고 해당날짜에 채움퀘스트가 없는 날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1-a. 4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 모두 버튼 비활성화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 한번도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채움퀘스트가 생성된 이력이 없는 경우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 카드 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물음표 박스 클릭을 유도할 수 있도록 디자인 요청 드립니다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2-a.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물음표 카드 클릭 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2-b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레이어 노출됨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2-b.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안내 레이어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2-c.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메타인지앱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미션 메뉴로 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2-d.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레이어 닫힘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12CDEFE-D586-DD86-B071-A4551B13E2CD}"/>
              </a:ext>
            </a:extLst>
          </p:cNvPr>
          <p:cNvSpPr/>
          <p:nvPr/>
        </p:nvSpPr>
        <p:spPr>
          <a:xfrm>
            <a:off x="318082" y="1489731"/>
            <a:ext cx="2506099" cy="3967158"/>
          </a:xfrm>
          <a:prstGeom prst="roundRect">
            <a:avLst>
              <a:gd name="adj" fmla="val 79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785E03-CFE7-EF33-51C1-8EF9140D27C1}"/>
              </a:ext>
            </a:extLst>
          </p:cNvPr>
          <p:cNvSpPr txBox="1"/>
          <p:nvPr/>
        </p:nvSpPr>
        <p:spPr>
          <a:xfrm>
            <a:off x="393410" y="2201435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/>
              <a:t>오늘의 </a:t>
            </a:r>
            <a:r>
              <a:rPr lang="en-US" altLang="ko-KR" b="1" dirty="0"/>
              <a:t>AI</a:t>
            </a:r>
            <a:r>
              <a:rPr lang="ko-KR" altLang="en-US" b="1" dirty="0"/>
              <a:t>채움퀘스트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72C359-5DBD-E6FB-AA70-E768B7A08248}"/>
              </a:ext>
            </a:extLst>
          </p:cNvPr>
          <p:cNvSpPr/>
          <p:nvPr/>
        </p:nvSpPr>
        <p:spPr>
          <a:xfrm>
            <a:off x="623203" y="3958151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과학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35B64C-B036-D6A1-7B86-B3813ED215A7}"/>
              </a:ext>
            </a:extLst>
          </p:cNvPr>
          <p:cNvSpPr/>
          <p:nvPr/>
        </p:nvSpPr>
        <p:spPr>
          <a:xfrm>
            <a:off x="623203" y="3248083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수학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9EB7785-8707-ADF9-6742-0037D4569B9D}"/>
              </a:ext>
            </a:extLst>
          </p:cNvPr>
          <p:cNvSpPr/>
          <p:nvPr/>
        </p:nvSpPr>
        <p:spPr>
          <a:xfrm>
            <a:off x="1610426" y="3248083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사회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5B0942B-9316-FF2C-1336-F174CDB6F8FD}"/>
              </a:ext>
            </a:extLst>
          </p:cNvPr>
          <p:cNvSpPr/>
          <p:nvPr/>
        </p:nvSpPr>
        <p:spPr>
          <a:xfrm>
            <a:off x="1616337" y="3962020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역사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DB9D42-1541-F565-2781-A311EC41347D}"/>
              </a:ext>
            </a:extLst>
          </p:cNvPr>
          <p:cNvSpPr/>
          <p:nvPr/>
        </p:nvSpPr>
        <p:spPr>
          <a:xfrm>
            <a:off x="3018094" y="1525647"/>
            <a:ext cx="2506099" cy="3967158"/>
          </a:xfrm>
          <a:prstGeom prst="roundRect">
            <a:avLst>
              <a:gd name="adj" fmla="val 79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BCBCF9-A2C7-4EEB-3BCF-17EDBF5B4B87}"/>
              </a:ext>
            </a:extLst>
          </p:cNvPr>
          <p:cNvSpPr txBox="1"/>
          <p:nvPr/>
        </p:nvSpPr>
        <p:spPr>
          <a:xfrm>
            <a:off x="3093422" y="223735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/>
              <a:t>오늘의 </a:t>
            </a:r>
            <a:r>
              <a:rPr lang="en-US" altLang="ko-KR" b="1" dirty="0"/>
              <a:t>AI</a:t>
            </a:r>
            <a:r>
              <a:rPr lang="ko-KR" altLang="en-US" b="1" dirty="0"/>
              <a:t>채움퀘스트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D708A4D-A1D9-AA60-5D06-BA4510A4A165}"/>
              </a:ext>
            </a:extLst>
          </p:cNvPr>
          <p:cNvSpPr/>
          <p:nvPr/>
        </p:nvSpPr>
        <p:spPr>
          <a:xfrm>
            <a:off x="5687654" y="1508778"/>
            <a:ext cx="2506099" cy="3967158"/>
          </a:xfrm>
          <a:prstGeom prst="roundRect">
            <a:avLst>
              <a:gd name="adj" fmla="val 79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08C32D-9E7E-E04B-C7D3-4261CD1B680E}"/>
              </a:ext>
            </a:extLst>
          </p:cNvPr>
          <p:cNvSpPr txBox="1"/>
          <p:nvPr/>
        </p:nvSpPr>
        <p:spPr>
          <a:xfrm>
            <a:off x="5835075" y="3036469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퀘스트가 시작되지 않았습니다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en-US" altLang="ko-KR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88D81A-E9F8-29EA-D39F-9799DC11A992}"/>
              </a:ext>
            </a:extLst>
          </p:cNvPr>
          <p:cNvSpPr txBox="1"/>
          <p:nvPr/>
        </p:nvSpPr>
        <p:spPr>
          <a:xfrm>
            <a:off x="5804613" y="2505069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/>
              <a:t>오늘의 </a:t>
            </a:r>
            <a:r>
              <a:rPr lang="en-US" altLang="ko-KR" b="1" dirty="0"/>
              <a:t>AI</a:t>
            </a:r>
            <a:r>
              <a:rPr lang="ko-KR" altLang="en-US" b="1" dirty="0"/>
              <a:t>채움퀘스트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BBE04D-CE4A-54F0-EAE9-8B714B378088}"/>
              </a:ext>
            </a:extLst>
          </p:cNvPr>
          <p:cNvSpPr txBox="1"/>
          <p:nvPr/>
        </p:nvSpPr>
        <p:spPr>
          <a:xfrm>
            <a:off x="7176593" y="162683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/>
              <a:t>이용안내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CA5B8117-CA1E-7763-387E-7EEBB25F46BC}"/>
              </a:ext>
            </a:extLst>
          </p:cNvPr>
          <p:cNvSpPr/>
          <p:nvPr/>
        </p:nvSpPr>
        <p:spPr>
          <a:xfrm>
            <a:off x="7044174" y="1655526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54FAB6-B1E0-E6CB-2225-4BE599168FC6}"/>
              </a:ext>
            </a:extLst>
          </p:cNvPr>
          <p:cNvSpPr txBox="1"/>
          <p:nvPr/>
        </p:nvSpPr>
        <p:spPr>
          <a:xfrm>
            <a:off x="694073" y="1008587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모든 과목이 </a:t>
            </a:r>
            <a:endParaRPr lang="en-US" altLang="ko-KR" sz="1000" dirty="0"/>
          </a:p>
          <a:p>
            <a:pPr algn="ctr"/>
            <a:r>
              <a:rPr lang="en-US" altLang="ko-KR" sz="1000" dirty="0"/>
              <a:t>AI</a:t>
            </a:r>
            <a:r>
              <a:rPr lang="ko-KR" altLang="en-US" sz="1000" dirty="0"/>
              <a:t>채움퀘스트가 없는 날 </a:t>
            </a:r>
            <a:endParaRPr lang="en-US" altLang="ko-KR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34F8623-A8AD-85DF-63EF-B0AC2D0225A7}"/>
              </a:ext>
            </a:extLst>
          </p:cNvPr>
          <p:cNvSpPr txBox="1"/>
          <p:nvPr/>
        </p:nvSpPr>
        <p:spPr>
          <a:xfrm>
            <a:off x="3555415" y="1057886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단 한번도 </a:t>
            </a:r>
            <a:r>
              <a:rPr lang="en-US" altLang="ko-KR" sz="1000" dirty="0"/>
              <a:t>AI</a:t>
            </a:r>
            <a:r>
              <a:rPr lang="ko-KR" altLang="en-US" sz="1000" dirty="0"/>
              <a:t>채움퀘스트 </a:t>
            </a:r>
            <a:endParaRPr lang="en-US" altLang="ko-KR" sz="1000" dirty="0"/>
          </a:p>
          <a:p>
            <a:pPr algn="ctr"/>
            <a:r>
              <a:rPr lang="ko-KR" altLang="en-US" sz="1000" dirty="0"/>
              <a:t>생성 이력이 없는 경우 </a:t>
            </a:r>
            <a:endParaRPr lang="en-US" altLang="ko-KR" sz="10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9CA06FE9-0A14-044C-8BBB-AE60EF6AE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4" b="96875" l="8817" r="89327">
                        <a14:foregroundMark x1="34803" y1="66761" x2="34803" y2="66761"/>
                        <a14:foregroundMark x1="25754" y1="81534" x2="25754" y2="81534"/>
                        <a14:foregroundMark x1="81439" y1="53977" x2="81439" y2="53977"/>
                        <a14:foregroundMark x1="80742" y1="36364" x2="80742" y2="36364"/>
                        <a14:foregroundMark x1="21578" y1="38352" x2="17169" y2="60795"/>
                        <a14:foregroundMark x1="14849" y1="52273" x2="15313" y2="87784"/>
                        <a14:foregroundMark x1="46172" y1="97159" x2="46172" y2="97159"/>
                        <a14:foregroundMark x1="75638" y1="61364" x2="75638" y2="61364"/>
                        <a14:foregroundMark x1="85151" y1="50284" x2="85151" y2="50284"/>
                        <a14:foregroundMark x1="82367" y1="43182" x2="82367" y2="43182"/>
                        <a14:foregroundMark x1="82367" y1="43182" x2="82367" y2="43182"/>
                        <a14:foregroundMark x1="82135" y1="42898" x2="82135" y2="42898"/>
                        <a14:foregroundMark x1="79582" y1="36932" x2="79582" y2="36932"/>
                        <a14:foregroundMark x1="79582" y1="36648" x2="77726" y2="57102"/>
                        <a14:foregroundMark x1="77726" y1="57102" x2="65893" y2="41761"/>
                        <a14:foregroundMark x1="64501" y1="36648" x2="63341" y2="55114"/>
                        <a14:foregroundMark x1="63341" y1="55114" x2="60093" y2="38920"/>
                        <a14:foregroundMark x1="60093" y1="38920" x2="60093" y2="38920"/>
                        <a14:foregroundMark x1="60557" y1="41761" x2="60557" y2="41761"/>
                        <a14:foregroundMark x1="87703" y1="32955" x2="87703" y2="32955"/>
                        <a14:foregroundMark x1="84455" y1="34375" x2="80742" y2="35227"/>
                        <a14:foregroundMark x1="73782" y1="36932" x2="73782" y2="36932"/>
                        <a14:foregroundMark x1="73782" y1="38068" x2="73550" y2="39489"/>
                        <a14:foregroundMark x1="69606" y1="42045" x2="69606" y2="42045"/>
                        <a14:foregroundMark x1="69606" y1="42330" x2="69838" y2="46307"/>
                        <a14:foregroundMark x1="73550" y1="83523" x2="73550" y2="83523"/>
                        <a14:foregroundMark x1="72854" y1="83807" x2="70998" y2="82670"/>
                        <a14:foregroundMark x1="65893" y1="74432" x2="65893" y2="73295"/>
                        <a14:foregroundMark x1="66125" y1="68466" x2="66125" y2="66761"/>
                        <a14:foregroundMark x1="66821" y1="64773" x2="66821" y2="64773"/>
                        <a14:foregroundMark x1="67517" y1="63920" x2="68910" y2="63920"/>
                        <a14:foregroundMark x1="70766" y1="62216" x2="71462" y2="61932"/>
                        <a14:foregroundMark x1="72390" y1="59659" x2="73086" y2="60227"/>
                        <a14:foregroundMark x1="72854" y1="57955" x2="69838" y2="81818"/>
                        <a14:foregroundMark x1="69838" y1="81818" x2="74246" y2="81534"/>
                        <a14:foregroundMark x1="48028" y1="5114" x2="48028" y2="5114"/>
                        <a14:foregroundMark x1="8817" y1="21307" x2="8817" y2="21307"/>
                        <a14:foregroundMark x1="89095" y1="21023" x2="89095" y2="21023"/>
                        <a14:foregroundMark x1="29698" y1="36364" x2="29698" y2="36364"/>
                        <a14:foregroundMark x1="22506" y1="38352" x2="22506" y2="38352"/>
                        <a14:foregroundMark x1="22506" y1="34943" x2="22506" y2="34943"/>
                        <a14:foregroundMark x1="22506" y1="35511" x2="22506" y2="35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3677" y="3639811"/>
            <a:ext cx="1834636" cy="1498356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CB5E572-A96E-C744-237F-A3BB76031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4" b="96875" l="8817" r="89327">
                        <a14:foregroundMark x1="34803" y1="66761" x2="34803" y2="66761"/>
                        <a14:foregroundMark x1="25754" y1="81534" x2="25754" y2="81534"/>
                        <a14:foregroundMark x1="81439" y1="53977" x2="81439" y2="53977"/>
                        <a14:foregroundMark x1="80742" y1="36364" x2="80742" y2="36364"/>
                        <a14:foregroundMark x1="21578" y1="38352" x2="17169" y2="60795"/>
                        <a14:foregroundMark x1="14849" y1="52273" x2="15313" y2="87784"/>
                        <a14:foregroundMark x1="46172" y1="97159" x2="46172" y2="97159"/>
                        <a14:foregroundMark x1="75638" y1="61364" x2="75638" y2="61364"/>
                        <a14:foregroundMark x1="85151" y1="50284" x2="85151" y2="50284"/>
                        <a14:foregroundMark x1="82367" y1="43182" x2="82367" y2="43182"/>
                        <a14:foregroundMark x1="82367" y1="43182" x2="82367" y2="43182"/>
                        <a14:foregroundMark x1="82135" y1="42898" x2="82135" y2="42898"/>
                        <a14:foregroundMark x1="79582" y1="36932" x2="79582" y2="36932"/>
                        <a14:foregroundMark x1="79582" y1="36648" x2="77726" y2="57102"/>
                        <a14:foregroundMark x1="77726" y1="57102" x2="65893" y2="41761"/>
                        <a14:foregroundMark x1="64501" y1="36648" x2="63341" y2="55114"/>
                        <a14:foregroundMark x1="63341" y1="55114" x2="60093" y2="38920"/>
                        <a14:foregroundMark x1="60093" y1="38920" x2="60093" y2="38920"/>
                        <a14:foregroundMark x1="60557" y1="41761" x2="60557" y2="41761"/>
                        <a14:foregroundMark x1="87703" y1="32955" x2="87703" y2="32955"/>
                        <a14:foregroundMark x1="84455" y1="34375" x2="80742" y2="35227"/>
                        <a14:foregroundMark x1="73782" y1="36932" x2="73782" y2="36932"/>
                        <a14:foregroundMark x1="73782" y1="38068" x2="73550" y2="39489"/>
                        <a14:foregroundMark x1="69606" y1="42045" x2="69606" y2="42045"/>
                        <a14:foregroundMark x1="69606" y1="42330" x2="69838" y2="46307"/>
                        <a14:foregroundMark x1="73550" y1="83523" x2="73550" y2="83523"/>
                        <a14:foregroundMark x1="72854" y1="83807" x2="70998" y2="82670"/>
                        <a14:foregroundMark x1="65893" y1="74432" x2="65893" y2="73295"/>
                        <a14:foregroundMark x1="66125" y1="68466" x2="66125" y2="66761"/>
                        <a14:foregroundMark x1="66821" y1="64773" x2="66821" y2="64773"/>
                        <a14:foregroundMark x1="67517" y1="63920" x2="68910" y2="63920"/>
                        <a14:foregroundMark x1="70766" y1="62216" x2="71462" y2="61932"/>
                        <a14:foregroundMark x1="72390" y1="59659" x2="73086" y2="60227"/>
                        <a14:foregroundMark x1="72854" y1="57955" x2="69838" y2="81818"/>
                        <a14:foregroundMark x1="69838" y1="81818" x2="74246" y2="81534"/>
                        <a14:foregroundMark x1="48028" y1="5114" x2="48028" y2="5114"/>
                        <a14:foregroundMark x1="8817" y1="21307" x2="8817" y2="21307"/>
                        <a14:foregroundMark x1="89095" y1="21023" x2="89095" y2="21023"/>
                        <a14:foregroundMark x1="29698" y1="36364" x2="29698" y2="36364"/>
                        <a14:foregroundMark x1="22506" y1="38352" x2="22506" y2="38352"/>
                        <a14:foregroundMark x1="22506" y1="34943" x2="22506" y2="34943"/>
                        <a14:foregroundMark x1="22506" y1="35511" x2="22506" y2="35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225" y="3222568"/>
            <a:ext cx="2199023" cy="1795953"/>
          </a:xfrm>
          <a:prstGeom prst="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CDCBF4B-D36C-9B69-7149-A6A90FA1113A}"/>
              </a:ext>
            </a:extLst>
          </p:cNvPr>
          <p:cNvSpPr/>
          <p:nvPr/>
        </p:nvSpPr>
        <p:spPr>
          <a:xfrm>
            <a:off x="5682071" y="1525647"/>
            <a:ext cx="2506099" cy="3967158"/>
          </a:xfrm>
          <a:prstGeom prst="roundRect">
            <a:avLst>
              <a:gd name="adj" fmla="val 7990"/>
            </a:avLst>
          </a:prstGeom>
          <a:solidFill>
            <a:schemeClr val="bg2">
              <a:lumMod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4ED11E-F81D-C826-E7DA-E99D45AD372E}"/>
              </a:ext>
            </a:extLst>
          </p:cNvPr>
          <p:cNvSpPr txBox="1"/>
          <p:nvPr/>
        </p:nvSpPr>
        <p:spPr>
          <a:xfrm>
            <a:off x="6847400" y="1557401"/>
            <a:ext cx="18473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381734A-5FDB-1600-48F0-B7DDF8D713F3}"/>
              </a:ext>
            </a:extLst>
          </p:cNvPr>
          <p:cNvSpPr/>
          <p:nvPr/>
        </p:nvSpPr>
        <p:spPr>
          <a:xfrm>
            <a:off x="5854099" y="2456196"/>
            <a:ext cx="743891" cy="314179"/>
          </a:xfrm>
          <a:prstGeom prst="roundRect">
            <a:avLst>
              <a:gd name="adj" fmla="val 423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퀘스트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E261C5-5513-4476-AE99-C0969029E68C}"/>
              </a:ext>
            </a:extLst>
          </p:cNvPr>
          <p:cNvSpPr txBox="1"/>
          <p:nvPr/>
        </p:nvSpPr>
        <p:spPr>
          <a:xfrm>
            <a:off x="5734876" y="2830066"/>
            <a:ext cx="230063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권장학습일에 메타인지미션을 하면</a:t>
            </a:r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퀘스트 문항이 생성되고 </a:t>
            </a:r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퀘스트에 도전할 수 있어요 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858BDB8-F860-1DA0-B632-4A43C3D986E1}"/>
              </a:ext>
            </a:extLst>
          </p:cNvPr>
          <p:cNvSpPr/>
          <p:nvPr/>
        </p:nvSpPr>
        <p:spPr>
          <a:xfrm>
            <a:off x="5875700" y="3551509"/>
            <a:ext cx="1179550" cy="314179"/>
          </a:xfrm>
          <a:prstGeom prst="roundRect">
            <a:avLst>
              <a:gd name="adj" fmla="val 423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퀘스트 보상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9F8622-40F8-5344-B7A6-2A89735986F9}"/>
              </a:ext>
            </a:extLst>
          </p:cNvPr>
          <p:cNvSpPr txBox="1"/>
          <p:nvPr/>
        </p:nvSpPr>
        <p:spPr>
          <a:xfrm>
            <a:off x="5767738" y="3999537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퀘스트 문항을 성공할 때마다 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보상을 받을 수 있어요 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4440D44-4BA9-FD15-55B1-95A341848707}"/>
              </a:ext>
            </a:extLst>
          </p:cNvPr>
          <p:cNvSpPr/>
          <p:nvPr/>
        </p:nvSpPr>
        <p:spPr>
          <a:xfrm>
            <a:off x="6096000" y="4561011"/>
            <a:ext cx="1724828" cy="5771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D8013C6-EBEF-17EA-6B81-298729F2582A}"/>
              </a:ext>
            </a:extLst>
          </p:cNvPr>
          <p:cNvSpPr txBox="1"/>
          <p:nvPr/>
        </p:nvSpPr>
        <p:spPr>
          <a:xfrm>
            <a:off x="6181599" y="4634145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메타인지 학습미션을 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시작해볼까요</a:t>
            </a:r>
            <a:r>
              <a:rPr lang="en-US" altLang="ko-KR" sz="1100" dirty="0">
                <a:solidFill>
                  <a:schemeClr val="bg1"/>
                </a:solidFill>
              </a:rPr>
              <a:t>?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27F2BF-060C-2196-2FE2-B416423E069E}"/>
              </a:ext>
            </a:extLst>
          </p:cNvPr>
          <p:cNvSpPr/>
          <p:nvPr/>
        </p:nvSpPr>
        <p:spPr>
          <a:xfrm>
            <a:off x="2947542" y="860613"/>
            <a:ext cx="5398506" cy="4745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5614B12D-2B5F-026B-2106-8F7C87A94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5320" y="4817246"/>
            <a:ext cx="242185" cy="276646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D4D7884-FB99-CA06-85BC-0B76CA72E83E}"/>
              </a:ext>
            </a:extLst>
          </p:cNvPr>
          <p:cNvSpPr txBox="1"/>
          <p:nvPr/>
        </p:nvSpPr>
        <p:spPr>
          <a:xfrm>
            <a:off x="7777738" y="155277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1" name="AutoShape 379">
            <a:extLst>
              <a:ext uri="{FF2B5EF4-FFF2-40B4-BE49-F238E27FC236}">
                <a16:creationId xmlns:a16="http://schemas.microsoft.com/office/drawing/2014/main" id="{01E3524A-8921-9642-332D-07828F1B5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9" y="1428918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5421E6B-CAE9-5FA5-98B7-4887F670B471}"/>
              </a:ext>
            </a:extLst>
          </p:cNvPr>
          <p:cNvSpPr/>
          <p:nvPr/>
        </p:nvSpPr>
        <p:spPr>
          <a:xfrm>
            <a:off x="551931" y="3134710"/>
            <a:ext cx="2066143" cy="1536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AutoShape 379">
            <a:extLst>
              <a:ext uri="{FF2B5EF4-FFF2-40B4-BE49-F238E27FC236}">
                <a16:creationId xmlns:a16="http://schemas.microsoft.com/office/drawing/2014/main" id="{3CB661B7-6A4C-0798-C68C-A5BFF8661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10" y="3014871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1-a</a:t>
            </a:r>
          </a:p>
        </p:txBody>
      </p:sp>
      <p:sp>
        <p:nvSpPr>
          <p:cNvPr id="114" name="AutoShape 379">
            <a:extLst>
              <a:ext uri="{FF2B5EF4-FFF2-40B4-BE49-F238E27FC236}">
                <a16:creationId xmlns:a16="http://schemas.microsoft.com/office/drawing/2014/main" id="{EA26D992-C138-20E2-E14B-1F3FDC71A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732" y="134139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115" name="AutoShape 379">
            <a:extLst>
              <a:ext uri="{FF2B5EF4-FFF2-40B4-BE49-F238E27FC236}">
                <a16:creationId xmlns:a16="http://schemas.microsoft.com/office/drawing/2014/main" id="{EB729C32-008F-2704-E8CB-DFD07A437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229" y="364489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2-a</a:t>
            </a:r>
          </a:p>
        </p:txBody>
      </p:sp>
      <p:sp>
        <p:nvSpPr>
          <p:cNvPr id="116" name="AutoShape 379">
            <a:extLst>
              <a:ext uri="{FF2B5EF4-FFF2-40B4-BE49-F238E27FC236}">
                <a16:creationId xmlns:a16="http://schemas.microsoft.com/office/drawing/2014/main" id="{7B6CFFC6-8709-9D82-271A-C24F68C08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938" y="1312312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2-b</a:t>
            </a:r>
          </a:p>
        </p:txBody>
      </p:sp>
      <p:sp>
        <p:nvSpPr>
          <p:cNvPr id="117" name="AutoShape 379">
            <a:extLst>
              <a:ext uri="{FF2B5EF4-FFF2-40B4-BE49-F238E27FC236}">
                <a16:creationId xmlns:a16="http://schemas.microsoft.com/office/drawing/2014/main" id="{EE365145-84FC-CCC1-F248-A616F146D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254" y="4472139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2-c</a:t>
            </a:r>
          </a:p>
        </p:txBody>
      </p:sp>
      <p:sp>
        <p:nvSpPr>
          <p:cNvPr id="118" name="AutoShape 379">
            <a:extLst>
              <a:ext uri="{FF2B5EF4-FFF2-40B4-BE49-F238E27FC236}">
                <a16:creationId xmlns:a16="http://schemas.microsoft.com/office/drawing/2014/main" id="{6DD67E9B-7685-1EB6-55BF-0ED9B7FC9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1481" y="136040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2-d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6F6982F-3873-3F86-F6C9-E135D6D07107}"/>
              </a:ext>
            </a:extLst>
          </p:cNvPr>
          <p:cNvSpPr txBox="1"/>
          <p:nvPr/>
        </p:nvSpPr>
        <p:spPr>
          <a:xfrm>
            <a:off x="9568547" y="3505933"/>
            <a:ext cx="592087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AI</a:t>
            </a:r>
            <a:r>
              <a:rPr lang="ko-KR" altLang="en-US" sz="600" dirty="0">
                <a:solidFill>
                  <a:schemeClr val="bg1">
                    <a:lumMod val="85000"/>
                  </a:schemeClr>
                </a:solidFill>
              </a:rPr>
              <a:t>메타보드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5910607-4C14-DA93-0733-1E9CF5B7DC73}"/>
              </a:ext>
            </a:extLst>
          </p:cNvPr>
          <p:cNvSpPr/>
          <p:nvPr/>
        </p:nvSpPr>
        <p:spPr>
          <a:xfrm>
            <a:off x="10155153" y="3472304"/>
            <a:ext cx="503882" cy="243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9DC8762-0B4D-778C-8061-9E9B21204FFE}"/>
              </a:ext>
            </a:extLst>
          </p:cNvPr>
          <p:cNvCxnSpPr/>
          <p:nvPr/>
        </p:nvCxnSpPr>
        <p:spPr>
          <a:xfrm flipV="1">
            <a:off x="7611481" y="4222376"/>
            <a:ext cx="1030495" cy="690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9A49667-327A-9453-61AD-D305F7D61E89}"/>
              </a:ext>
            </a:extLst>
          </p:cNvPr>
          <p:cNvSpPr/>
          <p:nvPr/>
        </p:nvSpPr>
        <p:spPr>
          <a:xfrm>
            <a:off x="465444" y="1682209"/>
            <a:ext cx="2152201" cy="26060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모르는 것에 다시 한번 도전해요</a:t>
            </a:r>
            <a:r>
              <a:rPr lang="en-US" altLang="ko-KR" sz="1000" dirty="0">
                <a:solidFill>
                  <a:schemeClr val="tx1"/>
                </a:solidFill>
              </a:rPr>
              <a:t>!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41A614-17FC-32FF-A367-C731E40FCC16}"/>
              </a:ext>
            </a:extLst>
          </p:cNvPr>
          <p:cNvSpPr/>
          <p:nvPr/>
        </p:nvSpPr>
        <p:spPr>
          <a:xfrm>
            <a:off x="3146661" y="1704105"/>
            <a:ext cx="2152201" cy="26060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모르는 것에 다시 한번 도전해요</a:t>
            </a:r>
            <a:r>
              <a:rPr lang="en-US" altLang="ko-KR" sz="1000" dirty="0">
                <a:solidFill>
                  <a:schemeClr val="tx1"/>
                </a:solidFill>
              </a:rPr>
              <a:t>!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4F863-EA3D-3EA7-071F-3542AF92E48B}"/>
              </a:ext>
            </a:extLst>
          </p:cNvPr>
          <p:cNvSpPr txBox="1"/>
          <p:nvPr/>
        </p:nvSpPr>
        <p:spPr>
          <a:xfrm>
            <a:off x="387285" y="2629329"/>
            <a:ext cx="2506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오늘의 학습을 완료하면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다음 권장학습일에 퀘스트가 생성됩니다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0239AB-5616-89E9-625C-987FBE7CB229}"/>
              </a:ext>
            </a:extLst>
          </p:cNvPr>
          <p:cNvSpPr/>
          <p:nvPr/>
        </p:nvSpPr>
        <p:spPr>
          <a:xfrm>
            <a:off x="574925" y="3150485"/>
            <a:ext cx="2090865" cy="1536746"/>
          </a:xfrm>
          <a:prstGeom prst="rect">
            <a:avLst/>
          </a:prstGeom>
          <a:solidFill>
            <a:schemeClr val="tx1">
              <a:lumMod val="65000"/>
              <a:lumOff val="35000"/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6C1CB2-32B0-D16F-AD6D-6CE12A2060C6}"/>
              </a:ext>
            </a:extLst>
          </p:cNvPr>
          <p:cNvSpPr txBox="1"/>
          <p:nvPr/>
        </p:nvSpPr>
        <p:spPr>
          <a:xfrm>
            <a:off x="685699" y="3823520"/>
            <a:ext cx="19159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생성된 퀘스트가 없습니다</a:t>
            </a:r>
            <a:r>
              <a:rPr lang="en-US" altLang="ko-KR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F358-AC3E-60DA-76DB-0839249BECD9}"/>
              </a:ext>
            </a:extLst>
          </p:cNvPr>
          <p:cNvSpPr txBox="1"/>
          <p:nvPr/>
        </p:nvSpPr>
        <p:spPr>
          <a:xfrm>
            <a:off x="2314951" y="2657981"/>
            <a:ext cx="3990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퀘스트가 시작되지 않았어요</a:t>
            </a:r>
            <a:r>
              <a:rPr lang="en-US" altLang="ko-KR" sz="1000" dirty="0">
                <a:solidFill>
                  <a:srgbClr val="FF0000"/>
                </a:solidFill>
              </a:rPr>
              <a:t>! </a:t>
            </a: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물음표 상자를 클릭해볼까요</a:t>
            </a:r>
            <a:r>
              <a:rPr lang="en-US" altLang="ko-KR" sz="1000" dirty="0">
                <a:solidFill>
                  <a:srgbClr val="FF0000"/>
                </a:solidFill>
              </a:rPr>
              <a:t>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7FC69-E4CE-B148-EFDB-017C1BC2174E}"/>
              </a:ext>
            </a:extLst>
          </p:cNvPr>
          <p:cNvSpPr txBox="1"/>
          <p:nvPr/>
        </p:nvSpPr>
        <p:spPr>
          <a:xfrm>
            <a:off x="5697213" y="177902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AI</a:t>
            </a:r>
            <a:r>
              <a:rPr lang="ko-KR" altLang="en-US" sz="1200" b="1" dirty="0">
                <a:solidFill>
                  <a:schemeClr val="bg1"/>
                </a:solidFill>
              </a:rPr>
              <a:t>채움퀘스트란</a:t>
            </a:r>
            <a:r>
              <a:rPr lang="en-US" altLang="ko-KR" sz="1200" b="1" dirty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학습한 문항 중 모르는 문항이 퀘스트로 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생성되어 모르는 것을 채울 수 있어요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7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메인 </a:t>
            </a:r>
            <a:r>
              <a:rPr lang="en-US" altLang="ko-KR" dirty="0">
                <a:latin typeface="+mn-ea"/>
                <a:ea typeface="+mn-ea"/>
              </a:rPr>
              <a:t>&gt; AI</a:t>
            </a:r>
            <a:r>
              <a:rPr lang="ko-KR" altLang="en-US" dirty="0">
                <a:latin typeface="+mn-ea"/>
                <a:ea typeface="+mn-ea"/>
              </a:rPr>
              <a:t>채움퀘스트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 err="1">
                <a:latin typeface="+mn-ea"/>
                <a:ea typeface="+mn-ea"/>
              </a:rPr>
              <a:t>상세팝업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002114"/>
              </p:ext>
            </p:extLst>
          </p:nvPr>
        </p:nvGraphicFramePr>
        <p:xfrm>
          <a:off x="8954862" y="328458"/>
          <a:ext cx="3333875" cy="7006048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70689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63186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4927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채움퀘스트 문항 노출 범위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과목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사회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과학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역사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쌤미션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자율미션  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522277"/>
                  </a:ext>
                </a:extLst>
              </a:tr>
              <a:tr h="763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 노출 순서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과학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역사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메인에서 클릭한 과목이 선택되어 보여짐 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 클릭시 해당 과목의 하단 나의 채움퀘스트 현황 보여짐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628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선택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드롭박스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월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드롭박스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구성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현재월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 월의 채움퀘스트 현황 노출됨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492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월의 퀘스트 성공 개수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획득포인트 노출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진행중인 퀘스트 현황까지 포함되어 업데이트 됨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실시간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91545"/>
                  </a:ext>
                </a:extLst>
              </a:tr>
              <a:tr h="1983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나의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현황 캘린더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 클릭 시 우측에 해당 날짜의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리스트 노출됨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오늘이후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내일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~)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날짜는 클릭시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액션없음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 이전 날짜 퀘스트 확인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풀이 가능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마감된 퀘스트의 풀이결과는 퀘스트 현황에 반영되지 않음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오늘날짜는 컬러표시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도전중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텍스트 함께 노출됨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 마감시까지 오늘날짜는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도전중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표시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 마감 후에 해당 날짜의 퀘스트 결과 캘린더에 반영됨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새벽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4-a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성공도장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 성공 시 해당날짜에 찍히는 성공도장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4-b.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해당과목의 해당날짜의 퀘스트 미달성 개수 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4-c.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지난 날짜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 퀘스트가 생성되지 않은 날짜 클릭시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(4-d)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401909"/>
                  </a:ext>
                </a:extLst>
              </a:tr>
              <a:tr h="628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캘린더에서 선택한 날짜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오늘날짜일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경우 우측 방향키는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비노출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방향키로 날짜이동 가능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080869"/>
                  </a:ext>
                </a:extLst>
              </a:tr>
              <a:tr h="1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리스트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과목의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날짜의  채움퀘스트 문항 리스트 전체 노출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위아래 스크롤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6-a.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 상세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차시명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퀘스트 성공 시 성공도장  함께 노출됨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해당 문항으로 이동됨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507625"/>
                  </a:ext>
                </a:extLst>
              </a:tr>
              <a:tr h="3571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팝업 닫힘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01761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" y="507691"/>
            <a:ext cx="8695765" cy="646390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2EACE64-7352-75E4-B4CB-6F7B0185B276}"/>
              </a:ext>
            </a:extLst>
          </p:cNvPr>
          <p:cNvSpPr/>
          <p:nvPr/>
        </p:nvSpPr>
        <p:spPr>
          <a:xfrm>
            <a:off x="17929" y="1153400"/>
            <a:ext cx="8864243" cy="504121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CC13EA-6E2B-D5A8-9627-BD165CE71321}"/>
              </a:ext>
            </a:extLst>
          </p:cNvPr>
          <p:cNvSpPr/>
          <p:nvPr/>
        </p:nvSpPr>
        <p:spPr>
          <a:xfrm>
            <a:off x="-17889" y="420496"/>
            <a:ext cx="8900061" cy="5790616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840515B-7EA3-B0AA-3806-C7183588361C}"/>
              </a:ext>
            </a:extLst>
          </p:cNvPr>
          <p:cNvSpPr/>
          <p:nvPr/>
        </p:nvSpPr>
        <p:spPr>
          <a:xfrm>
            <a:off x="5763878" y="3050273"/>
            <a:ext cx="2077453" cy="271712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AI</a:t>
            </a:r>
            <a:r>
              <a:rPr lang="ko-KR" altLang="en-US" dirty="0"/>
              <a:t>채움퀘스트</a:t>
            </a:r>
            <a:endParaRPr lang="en-US" altLang="ko-KR" dirty="0"/>
          </a:p>
          <a:p>
            <a:pPr algn="ctr"/>
            <a:r>
              <a:rPr lang="en-US" altLang="ko-KR" sz="1400" dirty="0"/>
              <a:t>(1/6)</a:t>
            </a:r>
          </a:p>
          <a:p>
            <a:pPr algn="ctr"/>
            <a:endParaRPr lang="en-US" altLang="ko-KR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8D284B4-2796-D0BD-BF8A-05D20078D16D}"/>
              </a:ext>
            </a:extLst>
          </p:cNvPr>
          <p:cNvSpPr/>
          <p:nvPr/>
        </p:nvSpPr>
        <p:spPr>
          <a:xfrm>
            <a:off x="268242" y="1001136"/>
            <a:ext cx="8416907" cy="4887806"/>
          </a:xfrm>
          <a:prstGeom prst="roundRect">
            <a:avLst>
              <a:gd name="adj" fmla="val 59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`</a:t>
            </a:r>
            <a:endParaRPr lang="ko-KR" altLang="en-US" sz="24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B9F5419-DB4D-D71E-8E3E-7D748C07292B}"/>
              </a:ext>
            </a:extLst>
          </p:cNvPr>
          <p:cNvSpPr/>
          <p:nvPr/>
        </p:nvSpPr>
        <p:spPr>
          <a:xfrm>
            <a:off x="175087" y="1090646"/>
            <a:ext cx="2098710" cy="377402"/>
          </a:xfrm>
          <a:prstGeom prst="roundRect">
            <a:avLst>
              <a:gd name="adj" fmla="val 3236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채움퀘스트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318D2A-1C97-7D1A-1020-78FE42AC2ED5}"/>
              </a:ext>
            </a:extLst>
          </p:cNvPr>
          <p:cNvSpPr txBox="1"/>
          <p:nvPr/>
        </p:nvSpPr>
        <p:spPr>
          <a:xfrm>
            <a:off x="8106985" y="957216"/>
            <a:ext cx="458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/>
              <a:t>x</a:t>
            </a:r>
            <a:endParaRPr lang="ko-KR" altLang="en-US" sz="3200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250CB5B-C55E-54E5-EA94-96CBBDE41D46}"/>
              </a:ext>
            </a:extLst>
          </p:cNvPr>
          <p:cNvSpPr/>
          <p:nvPr/>
        </p:nvSpPr>
        <p:spPr>
          <a:xfrm>
            <a:off x="268242" y="999044"/>
            <a:ext cx="8416907" cy="53888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D23CD2F-F50F-62CD-CE0F-2EC6BE96069C}"/>
              </a:ext>
            </a:extLst>
          </p:cNvPr>
          <p:cNvSpPr/>
          <p:nvPr/>
        </p:nvSpPr>
        <p:spPr>
          <a:xfrm>
            <a:off x="2157362" y="1117260"/>
            <a:ext cx="939624" cy="309053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</a:rPr>
              <a:t>수학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162D840-6556-3935-C5FB-2D11848115C5}"/>
              </a:ext>
            </a:extLst>
          </p:cNvPr>
          <p:cNvSpPr/>
          <p:nvPr/>
        </p:nvSpPr>
        <p:spPr>
          <a:xfrm>
            <a:off x="3237834" y="1102976"/>
            <a:ext cx="939624" cy="309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678D202-4679-5B50-B8C0-5C23FE1EA218}"/>
              </a:ext>
            </a:extLst>
          </p:cNvPr>
          <p:cNvSpPr/>
          <p:nvPr/>
        </p:nvSpPr>
        <p:spPr>
          <a:xfrm>
            <a:off x="4280410" y="1095872"/>
            <a:ext cx="939624" cy="309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과학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63A8731-8A1A-5112-2832-3B7ABBCAC818}"/>
              </a:ext>
            </a:extLst>
          </p:cNvPr>
          <p:cNvSpPr/>
          <p:nvPr/>
        </p:nvSpPr>
        <p:spPr>
          <a:xfrm>
            <a:off x="5366682" y="1096162"/>
            <a:ext cx="939624" cy="309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역사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BB09661-A681-FBF0-AADF-1ECEAA97C8C9}"/>
              </a:ext>
            </a:extLst>
          </p:cNvPr>
          <p:cNvSpPr/>
          <p:nvPr/>
        </p:nvSpPr>
        <p:spPr>
          <a:xfrm>
            <a:off x="5647522" y="2328338"/>
            <a:ext cx="2765948" cy="766146"/>
          </a:xfrm>
          <a:prstGeom prst="roundRect">
            <a:avLst>
              <a:gd name="adj" fmla="val 19527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수학 </a:t>
            </a:r>
            <a:r>
              <a:rPr lang="en-US" altLang="ko-KR" sz="1200" dirty="0">
                <a:solidFill>
                  <a:schemeClr val="tx1"/>
                </a:solidFill>
              </a:rPr>
              <a:t>1-1 </a:t>
            </a:r>
            <a:r>
              <a:rPr lang="ko-KR" altLang="en-US" sz="1200" dirty="0">
                <a:solidFill>
                  <a:schemeClr val="tx1"/>
                </a:solidFill>
              </a:rPr>
              <a:t>내신완공 미션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</a:rPr>
              <a:t>소인수분해 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B164668-750F-8946-8F76-8280BC30FF8D}"/>
              </a:ext>
            </a:extLst>
          </p:cNvPr>
          <p:cNvSpPr/>
          <p:nvPr/>
        </p:nvSpPr>
        <p:spPr>
          <a:xfrm>
            <a:off x="7538717" y="2388853"/>
            <a:ext cx="632297" cy="6048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40FB67-02A9-842F-980F-789C5452A0A9}"/>
              </a:ext>
            </a:extLst>
          </p:cNvPr>
          <p:cNvSpPr txBox="1"/>
          <p:nvPr/>
        </p:nvSpPr>
        <p:spPr>
          <a:xfrm rot="20389224">
            <a:off x="7582996" y="2548958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성공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2E9D9CE-7138-61F0-EF30-C40F149F9F81}"/>
              </a:ext>
            </a:extLst>
          </p:cNvPr>
          <p:cNvSpPr/>
          <p:nvPr/>
        </p:nvSpPr>
        <p:spPr>
          <a:xfrm>
            <a:off x="5647522" y="3244651"/>
            <a:ext cx="2805820" cy="766146"/>
          </a:xfrm>
          <a:prstGeom prst="roundRect">
            <a:avLst>
              <a:gd name="adj" fmla="val 19527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과목명 미션명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 err="1">
                <a:solidFill>
                  <a:schemeClr val="tx1"/>
                </a:solidFill>
              </a:rPr>
              <a:t>차시명</a:t>
            </a:r>
            <a:r>
              <a:rPr lang="ko-KR" altLang="en-US" sz="1200" dirty="0">
                <a:solidFill>
                  <a:schemeClr val="tx1"/>
                </a:solidFill>
              </a:rPr>
              <a:t> 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25D156C-8A3E-C71C-D64D-0DFD6B9630A4}"/>
              </a:ext>
            </a:extLst>
          </p:cNvPr>
          <p:cNvSpPr/>
          <p:nvPr/>
        </p:nvSpPr>
        <p:spPr>
          <a:xfrm>
            <a:off x="5665193" y="4157415"/>
            <a:ext cx="2805820" cy="766146"/>
          </a:xfrm>
          <a:prstGeom prst="roundRect">
            <a:avLst>
              <a:gd name="adj" fmla="val 19527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수학</a:t>
            </a:r>
            <a:r>
              <a:rPr lang="en-US" altLang="ko-KR" sz="1200" dirty="0">
                <a:solidFill>
                  <a:schemeClr val="tx1"/>
                </a:solidFill>
              </a:rPr>
              <a:t> 1-2 </a:t>
            </a:r>
            <a:r>
              <a:rPr lang="ko-KR" altLang="en-US" sz="1200" dirty="0">
                <a:solidFill>
                  <a:schemeClr val="tx1"/>
                </a:solidFill>
              </a:rPr>
              <a:t>내신완공 미션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</a:rPr>
              <a:t>자연수와 소수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B9A52D9-AFAE-90A7-81BB-E026E67A8EDC}"/>
              </a:ext>
            </a:extLst>
          </p:cNvPr>
          <p:cNvGrpSpPr/>
          <p:nvPr/>
        </p:nvGrpSpPr>
        <p:grpSpPr>
          <a:xfrm>
            <a:off x="424732" y="1894171"/>
            <a:ext cx="778332" cy="307777"/>
            <a:chOff x="6239380" y="3516153"/>
            <a:chExt cx="894736" cy="483281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96DB9FE-EDA0-E0FA-F53F-1B4D2A5E74FC}"/>
                </a:ext>
              </a:extLst>
            </p:cNvPr>
            <p:cNvSpPr/>
            <p:nvPr/>
          </p:nvSpPr>
          <p:spPr>
            <a:xfrm>
              <a:off x="6239380" y="3548206"/>
              <a:ext cx="894736" cy="3991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D3B9875-0AA9-2BC9-0BE0-ECB3996DBE55}"/>
                </a:ext>
              </a:extLst>
            </p:cNvPr>
            <p:cNvSpPr txBox="1"/>
            <p:nvPr/>
          </p:nvSpPr>
          <p:spPr>
            <a:xfrm>
              <a:off x="6542030" y="3516153"/>
              <a:ext cx="538450" cy="483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5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월</a:t>
              </a:r>
            </a:p>
          </p:txBody>
        </p: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26E99B1B-DA09-C37D-AEC3-5676EE6EEB1D}"/>
                </a:ext>
              </a:extLst>
            </p:cNvPr>
            <p:cNvSpPr/>
            <p:nvPr/>
          </p:nvSpPr>
          <p:spPr>
            <a:xfrm rot="10800000">
              <a:off x="6339938" y="3662421"/>
              <a:ext cx="209578" cy="140901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3" name="표 2">
            <a:extLst>
              <a:ext uri="{FF2B5EF4-FFF2-40B4-BE49-F238E27FC236}">
                <a16:creationId xmlns:a16="http://schemas.microsoft.com/office/drawing/2014/main" id="{AC4C76AD-3D2D-7718-2361-496677D17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43834"/>
              </p:ext>
            </p:extLst>
          </p:nvPr>
        </p:nvGraphicFramePr>
        <p:xfrm>
          <a:off x="453609" y="2302796"/>
          <a:ext cx="4655042" cy="3456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06">
                  <a:extLst>
                    <a:ext uri="{9D8B030D-6E8A-4147-A177-3AD203B41FA5}">
                      <a16:colId xmlns:a16="http://schemas.microsoft.com/office/drawing/2014/main" val="647756471"/>
                    </a:ext>
                  </a:extLst>
                </a:gridCol>
                <a:gridCol w="665006">
                  <a:extLst>
                    <a:ext uri="{9D8B030D-6E8A-4147-A177-3AD203B41FA5}">
                      <a16:colId xmlns:a16="http://schemas.microsoft.com/office/drawing/2014/main" val="4237525155"/>
                    </a:ext>
                  </a:extLst>
                </a:gridCol>
                <a:gridCol w="665006">
                  <a:extLst>
                    <a:ext uri="{9D8B030D-6E8A-4147-A177-3AD203B41FA5}">
                      <a16:colId xmlns:a16="http://schemas.microsoft.com/office/drawing/2014/main" val="1100691682"/>
                    </a:ext>
                  </a:extLst>
                </a:gridCol>
                <a:gridCol w="665006">
                  <a:extLst>
                    <a:ext uri="{9D8B030D-6E8A-4147-A177-3AD203B41FA5}">
                      <a16:colId xmlns:a16="http://schemas.microsoft.com/office/drawing/2014/main" val="2321699290"/>
                    </a:ext>
                  </a:extLst>
                </a:gridCol>
                <a:gridCol w="665006">
                  <a:extLst>
                    <a:ext uri="{9D8B030D-6E8A-4147-A177-3AD203B41FA5}">
                      <a16:colId xmlns:a16="http://schemas.microsoft.com/office/drawing/2014/main" val="3917114843"/>
                    </a:ext>
                  </a:extLst>
                </a:gridCol>
                <a:gridCol w="665006">
                  <a:extLst>
                    <a:ext uri="{9D8B030D-6E8A-4147-A177-3AD203B41FA5}">
                      <a16:colId xmlns:a16="http://schemas.microsoft.com/office/drawing/2014/main" val="3035808470"/>
                    </a:ext>
                  </a:extLst>
                </a:gridCol>
                <a:gridCol w="665006">
                  <a:extLst>
                    <a:ext uri="{9D8B030D-6E8A-4147-A177-3AD203B41FA5}">
                      <a16:colId xmlns:a16="http://schemas.microsoft.com/office/drawing/2014/main" val="1653795185"/>
                    </a:ext>
                  </a:extLst>
                </a:gridCol>
              </a:tblGrid>
              <a:tr h="6912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342655"/>
                  </a:ext>
                </a:extLst>
              </a:tr>
              <a:tr h="6912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</a:t>
                      </a:r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</a:t>
                      </a:r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</a:t>
                      </a:r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14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34181"/>
                  </a:ext>
                </a:extLst>
              </a:tr>
              <a:tr h="6912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15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16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17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18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19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20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21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54793"/>
                  </a:ext>
                </a:extLst>
              </a:tr>
              <a:tr h="6912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23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24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25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26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27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28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524347"/>
                  </a:ext>
                </a:extLst>
              </a:tr>
              <a:tr h="6912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22989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F764CB35-EBAF-EE29-E374-6ECFE364B5FC}"/>
              </a:ext>
            </a:extLst>
          </p:cNvPr>
          <p:cNvSpPr txBox="1"/>
          <p:nvPr/>
        </p:nvSpPr>
        <p:spPr>
          <a:xfrm>
            <a:off x="1203064" y="1883040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나의 채움 퀘스트  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D19D3D8-E15E-490E-483F-0730478AA4EF}"/>
              </a:ext>
            </a:extLst>
          </p:cNvPr>
          <p:cNvGrpSpPr/>
          <p:nvPr/>
        </p:nvGrpSpPr>
        <p:grpSpPr>
          <a:xfrm>
            <a:off x="1260959" y="2467671"/>
            <a:ext cx="466794" cy="396000"/>
            <a:chOff x="920138" y="1364044"/>
            <a:chExt cx="745334" cy="604838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AE73812F-25EC-7630-8865-C89F982C43E5}"/>
                </a:ext>
              </a:extLst>
            </p:cNvPr>
            <p:cNvSpPr/>
            <p:nvPr/>
          </p:nvSpPr>
          <p:spPr>
            <a:xfrm>
              <a:off x="976659" y="1364044"/>
              <a:ext cx="632297" cy="60483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0619C6A-EA98-7FC5-07F4-ED745565AF0A}"/>
                </a:ext>
              </a:extLst>
            </p:cNvPr>
            <p:cNvSpPr txBox="1"/>
            <p:nvPr/>
          </p:nvSpPr>
          <p:spPr>
            <a:xfrm rot="20389224">
              <a:off x="920138" y="1478250"/>
              <a:ext cx="745334" cy="399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성공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6B13F0E-5254-D53D-DE46-CAE00253EA1E}"/>
              </a:ext>
            </a:extLst>
          </p:cNvPr>
          <p:cNvSpPr txBox="1"/>
          <p:nvPr/>
        </p:nvSpPr>
        <p:spPr>
          <a:xfrm>
            <a:off x="1780663" y="2571710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미달성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2082E9C-6C02-491A-5F56-810E00320E53}"/>
              </a:ext>
            </a:extLst>
          </p:cNvPr>
          <p:cNvSpPr txBox="1"/>
          <p:nvPr/>
        </p:nvSpPr>
        <p:spPr>
          <a:xfrm>
            <a:off x="2473347" y="255632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도전중</a:t>
            </a:r>
          </a:p>
        </p:txBody>
      </p:sp>
      <p:sp>
        <p:nvSpPr>
          <p:cNvPr id="156" name="직각 삼각형 155">
            <a:extLst>
              <a:ext uri="{FF2B5EF4-FFF2-40B4-BE49-F238E27FC236}">
                <a16:creationId xmlns:a16="http://schemas.microsoft.com/office/drawing/2014/main" id="{9689E19D-0306-A05C-3660-D303EEC6A578}"/>
              </a:ext>
            </a:extLst>
          </p:cNvPr>
          <p:cNvSpPr/>
          <p:nvPr/>
        </p:nvSpPr>
        <p:spPr>
          <a:xfrm rot="13483126">
            <a:off x="5213007" y="3553666"/>
            <a:ext cx="214379" cy="21736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0F91E0E-09E9-64D1-BDCA-1E4C24E6256C}"/>
              </a:ext>
            </a:extLst>
          </p:cNvPr>
          <p:cNvSpPr txBox="1"/>
          <p:nvPr/>
        </p:nvSpPr>
        <p:spPr>
          <a:xfrm>
            <a:off x="6518195" y="1860007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05</a:t>
            </a:r>
            <a:r>
              <a:rPr lang="ko-KR" altLang="en-US" sz="1600" dirty="0"/>
              <a:t>월 </a:t>
            </a:r>
            <a:r>
              <a:rPr lang="en-US" altLang="ko-KR" sz="1600" dirty="0"/>
              <a:t>04</a:t>
            </a:r>
            <a:r>
              <a:rPr lang="ko-KR" altLang="en-US" sz="1600" dirty="0"/>
              <a:t>일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ED4914D-EF4C-8B60-802D-65087582D91E}"/>
              </a:ext>
            </a:extLst>
          </p:cNvPr>
          <p:cNvSpPr txBox="1"/>
          <p:nvPr/>
        </p:nvSpPr>
        <p:spPr>
          <a:xfrm>
            <a:off x="6256604" y="182922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F9D42A4-9DAB-8D86-E815-EF7F530D3AEF}"/>
              </a:ext>
            </a:extLst>
          </p:cNvPr>
          <p:cNvSpPr txBox="1"/>
          <p:nvPr/>
        </p:nvSpPr>
        <p:spPr>
          <a:xfrm>
            <a:off x="3187191" y="1952232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성공 </a:t>
            </a:r>
            <a:r>
              <a:rPr lang="en-US" altLang="ko-KR" sz="1200" dirty="0"/>
              <a:t>9</a:t>
            </a:r>
            <a:r>
              <a:rPr lang="ko-KR" altLang="en-US" sz="1200" dirty="0"/>
              <a:t>  획득포인트 </a:t>
            </a:r>
            <a:r>
              <a:rPr lang="en-US" altLang="ko-KR" sz="1200" dirty="0"/>
              <a:t>500P]</a:t>
            </a: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E9904609-FB33-4B4A-E273-1C542AEB8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6594" y="4540488"/>
            <a:ext cx="242185" cy="276646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14652BC2-EA21-615E-34D7-BD035772F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2970" y="2759758"/>
            <a:ext cx="242185" cy="276646"/>
          </a:xfrm>
          <a:prstGeom prst="rect">
            <a:avLst/>
          </a:prstGeom>
        </p:spPr>
      </p:pic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05BBFBB1-82BC-8E62-70CE-1002153F8660}"/>
              </a:ext>
            </a:extLst>
          </p:cNvPr>
          <p:cNvSpPr/>
          <p:nvPr/>
        </p:nvSpPr>
        <p:spPr>
          <a:xfrm>
            <a:off x="5540188" y="2168751"/>
            <a:ext cx="3025458" cy="3456140"/>
          </a:xfrm>
          <a:prstGeom prst="roundRect">
            <a:avLst>
              <a:gd name="adj" fmla="val 511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8CDA439C-A23D-71D8-EBBD-62B1E621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662" y="5055222"/>
            <a:ext cx="2882264" cy="546024"/>
          </a:xfrm>
          <a:prstGeom prst="rect">
            <a:avLst/>
          </a:prstGeom>
        </p:spPr>
      </p:pic>
      <p:sp>
        <p:nvSpPr>
          <p:cNvPr id="191" name="AutoShape 379">
            <a:extLst>
              <a:ext uri="{FF2B5EF4-FFF2-40B4-BE49-F238E27FC236}">
                <a16:creationId xmlns:a16="http://schemas.microsoft.com/office/drawing/2014/main" id="{0F394A79-004F-A39E-71B5-3B6D108D3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936" y="957216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192" name="AutoShape 379">
            <a:extLst>
              <a:ext uri="{FF2B5EF4-FFF2-40B4-BE49-F238E27FC236}">
                <a16:creationId xmlns:a16="http://schemas.microsoft.com/office/drawing/2014/main" id="{49EC0D7A-EFBF-7F2A-003F-CF22343E4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59" y="1763914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3" name="AutoShape 379">
            <a:extLst>
              <a:ext uri="{FF2B5EF4-FFF2-40B4-BE49-F238E27FC236}">
                <a16:creationId xmlns:a16="http://schemas.microsoft.com/office/drawing/2014/main" id="{F5A8ECCA-5920-43E0-BFB5-2450FE9F7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165" y="1774177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4FFBA1-B171-3C34-6783-040E7C70A1F8}"/>
              </a:ext>
            </a:extLst>
          </p:cNvPr>
          <p:cNvSpPr/>
          <p:nvPr/>
        </p:nvSpPr>
        <p:spPr>
          <a:xfrm>
            <a:off x="379699" y="2241489"/>
            <a:ext cx="4849492" cy="3520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379">
            <a:extLst>
              <a:ext uri="{FF2B5EF4-FFF2-40B4-BE49-F238E27FC236}">
                <a16:creationId xmlns:a16="http://schemas.microsoft.com/office/drawing/2014/main" id="{1988EFC6-8908-92D5-083A-7BC55CAC0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17" y="2114229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2041E32-012F-596E-48B2-BCE6EE2B919B}"/>
              </a:ext>
            </a:extLst>
          </p:cNvPr>
          <p:cNvSpPr/>
          <p:nvPr/>
        </p:nvSpPr>
        <p:spPr>
          <a:xfrm>
            <a:off x="12230641" y="3680762"/>
            <a:ext cx="536845" cy="489972"/>
          </a:xfrm>
          <a:prstGeom prst="wedgeEllipseCallout">
            <a:avLst>
              <a:gd name="adj1" fmla="val -70921"/>
              <a:gd name="adj2" fmla="val 29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확인</a:t>
            </a:r>
          </a:p>
        </p:txBody>
      </p:sp>
      <p:sp>
        <p:nvSpPr>
          <p:cNvPr id="8" name="AutoShape 379">
            <a:extLst>
              <a:ext uri="{FF2B5EF4-FFF2-40B4-BE49-F238E27FC236}">
                <a16:creationId xmlns:a16="http://schemas.microsoft.com/office/drawing/2014/main" id="{A5699C59-C75E-5B2E-D060-F588A3EDC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935" y="2353057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4-b</a:t>
            </a:r>
          </a:p>
        </p:txBody>
      </p:sp>
      <p:sp>
        <p:nvSpPr>
          <p:cNvPr id="10" name="AutoShape 379">
            <a:extLst>
              <a:ext uri="{FF2B5EF4-FFF2-40B4-BE49-F238E27FC236}">
                <a16:creationId xmlns:a16="http://schemas.microsoft.com/office/drawing/2014/main" id="{4339D64D-B485-2F90-04F0-72F1B5F3B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988" y="1695311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11" name="AutoShape 379">
            <a:extLst>
              <a:ext uri="{FF2B5EF4-FFF2-40B4-BE49-F238E27FC236}">
                <a16:creationId xmlns:a16="http://schemas.microsoft.com/office/drawing/2014/main" id="{11147692-0D79-8DD5-700F-E3F872BC4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435" y="178298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5-a</a:t>
            </a:r>
          </a:p>
        </p:txBody>
      </p:sp>
      <p:sp>
        <p:nvSpPr>
          <p:cNvPr id="13" name="AutoShape 379">
            <a:extLst>
              <a:ext uri="{FF2B5EF4-FFF2-40B4-BE49-F238E27FC236}">
                <a16:creationId xmlns:a16="http://schemas.microsoft.com/office/drawing/2014/main" id="{EC82AAC0-16A6-3366-9C4B-E11E8C2F2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324" y="199012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EF9897-654B-A874-17D1-BF5980014D75}"/>
              </a:ext>
            </a:extLst>
          </p:cNvPr>
          <p:cNvSpPr/>
          <p:nvPr/>
        </p:nvSpPr>
        <p:spPr>
          <a:xfrm>
            <a:off x="5592916" y="2314268"/>
            <a:ext cx="2878097" cy="823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379">
            <a:extLst>
              <a:ext uri="{FF2B5EF4-FFF2-40B4-BE49-F238E27FC236}">
                <a16:creationId xmlns:a16="http://schemas.microsoft.com/office/drawing/2014/main" id="{35C0599B-7185-8FAA-9041-8D2200952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747" y="2539302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6-a</a:t>
            </a:r>
          </a:p>
        </p:txBody>
      </p:sp>
      <p:sp>
        <p:nvSpPr>
          <p:cNvPr id="17" name="AutoShape 379">
            <a:extLst>
              <a:ext uri="{FF2B5EF4-FFF2-40B4-BE49-F238E27FC236}">
                <a16:creationId xmlns:a16="http://schemas.microsoft.com/office/drawing/2014/main" id="{0F9A6139-23A5-7EBE-180E-73371FBAB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9028" y="1005417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570EA-0BA5-C1B1-5BA8-BFAB4B0BBA3A}"/>
              </a:ext>
            </a:extLst>
          </p:cNvPr>
          <p:cNvSpPr/>
          <p:nvPr/>
        </p:nvSpPr>
        <p:spPr>
          <a:xfrm>
            <a:off x="3429080" y="5961553"/>
            <a:ext cx="1813482" cy="732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선택한 날짜에 진행한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퀘스트 이력이 없습니다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49C1EA-23FE-55C3-9924-EE636BC6E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478" y="2759758"/>
            <a:ext cx="242185" cy="276646"/>
          </a:xfrm>
          <a:prstGeom prst="rect">
            <a:avLst/>
          </a:prstGeom>
        </p:spPr>
      </p:pic>
      <p:sp>
        <p:nvSpPr>
          <p:cNvPr id="20" name="AutoShape 379">
            <a:extLst>
              <a:ext uri="{FF2B5EF4-FFF2-40B4-BE49-F238E27FC236}">
                <a16:creationId xmlns:a16="http://schemas.microsoft.com/office/drawing/2014/main" id="{15A344D2-8012-0559-5B01-37FFD8CE6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94" y="5950391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4-d</a:t>
            </a:r>
          </a:p>
        </p:txBody>
      </p:sp>
      <p:sp>
        <p:nvSpPr>
          <p:cNvPr id="21" name="AutoShape 379">
            <a:extLst>
              <a:ext uri="{FF2B5EF4-FFF2-40B4-BE49-F238E27FC236}">
                <a16:creationId xmlns:a16="http://schemas.microsoft.com/office/drawing/2014/main" id="{FA0498CD-07F0-1519-366C-E0296C43D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49" y="2469634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4-c</a:t>
            </a:r>
          </a:p>
        </p:txBody>
      </p:sp>
      <p:sp>
        <p:nvSpPr>
          <p:cNvPr id="22" name="AutoShape 379">
            <a:extLst>
              <a:ext uri="{FF2B5EF4-FFF2-40B4-BE49-F238E27FC236}">
                <a16:creationId xmlns:a16="http://schemas.microsoft.com/office/drawing/2014/main" id="{C0E5A05D-E1AE-DB2C-B7D1-30A5FFED7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713" y="2506776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4-a</a:t>
            </a:r>
          </a:p>
        </p:txBody>
      </p:sp>
    </p:spTree>
    <p:extLst>
      <p:ext uri="{BB962C8B-B14F-4D97-AF65-F5344CB8AC3E}">
        <p14:creationId xmlns:p14="http://schemas.microsoft.com/office/powerpoint/2010/main" val="165343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0145" y="62561"/>
            <a:ext cx="2252587" cy="993599"/>
          </a:xfrm>
          <a:prstGeom prst="rect">
            <a:avLst/>
          </a:prstGeom>
          <a:noFill/>
        </p:spPr>
        <p:txBody>
          <a:bodyPr wrap="square" lIns="34286" tIns="27429" rIns="0" bIns="27429" rtlCol="0">
            <a:spAutoFit/>
          </a:bodyPr>
          <a:lstStyle/>
          <a:p>
            <a:endParaRPr lang="en-US" altLang="ko-KR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28458DD-E6E3-4BD7-A491-85F6982BE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86663"/>
              </p:ext>
            </p:extLst>
          </p:nvPr>
        </p:nvGraphicFramePr>
        <p:xfrm>
          <a:off x="334132" y="755705"/>
          <a:ext cx="11520997" cy="5230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12">
                  <a:extLst>
                    <a:ext uri="{9D8B030D-6E8A-4147-A177-3AD203B41FA5}">
                      <a16:colId xmlns:a16="http://schemas.microsoft.com/office/drawing/2014/main" val="3584237851"/>
                    </a:ext>
                  </a:extLst>
                </a:gridCol>
                <a:gridCol w="1373702">
                  <a:extLst>
                    <a:ext uri="{9D8B030D-6E8A-4147-A177-3AD203B41FA5}">
                      <a16:colId xmlns:a16="http://schemas.microsoft.com/office/drawing/2014/main" val="15072222"/>
                    </a:ext>
                  </a:extLst>
                </a:gridCol>
                <a:gridCol w="6703290">
                  <a:extLst>
                    <a:ext uri="{9D8B030D-6E8A-4147-A177-3AD203B41FA5}">
                      <a16:colId xmlns:a16="http://schemas.microsoft.com/office/drawing/2014/main" val="3502074208"/>
                    </a:ext>
                  </a:extLst>
                </a:gridCol>
                <a:gridCol w="822949">
                  <a:extLst>
                    <a:ext uri="{9D8B030D-6E8A-4147-A177-3AD203B41FA5}">
                      <a16:colId xmlns:a16="http://schemas.microsoft.com/office/drawing/2014/main" val="986338637"/>
                    </a:ext>
                  </a:extLst>
                </a:gridCol>
                <a:gridCol w="1781544">
                  <a:extLst>
                    <a:ext uri="{9D8B030D-6E8A-4147-A177-3AD203B41FA5}">
                      <a16:colId xmlns:a16="http://schemas.microsoft.com/office/drawing/2014/main" val="174732874"/>
                    </a:ext>
                  </a:extLst>
                </a:gridCol>
              </a:tblGrid>
              <a:tr h="26063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Version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일자</a:t>
                      </a:r>
                    </a:p>
                  </a:txBody>
                  <a:tcPr marL="106765" marR="106765" marT="53382" marB="53382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</a:p>
                  </a:txBody>
                  <a:tcPr marL="106765" marR="106765" marT="53382" marB="53382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작성자</a:t>
                      </a:r>
                    </a:p>
                  </a:txBody>
                  <a:tcPr marL="106765" marR="106765" marT="53382" marB="53382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marL="106765" marR="106765" marT="53382" marB="53382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34825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v0.1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2023.6.23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초안작성 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이미영</a:t>
                      </a: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741324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v0.2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2023.6.30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퀘스트 문항 호출 방식 변경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상세내용 작성 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이미영 </a:t>
                      </a: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671245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v0.3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2023.7.7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엠티데이터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피드백 반영 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Ll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cell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피드백 반영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메타인지앱 수정 내용 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이미영</a:t>
                      </a: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06915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V0.4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2023.7.13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채움퀘스트 노출 규칙 수정 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메타인지앱 수정 부분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 cell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피드백 반영 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이미영</a:t>
                      </a: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84477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V0.5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2023.7.19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 cell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피드백 반영</a:t>
                      </a:r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이미영</a:t>
                      </a: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45718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V0.6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2023.8.1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메타보드 노출 조건 추가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엠티데이터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Licell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내부공유 요청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이미영</a:t>
                      </a: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263322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32893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637681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1907"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kumimoji="0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765" marR="106765" marT="53382" marB="533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97117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145" y="62561"/>
            <a:ext cx="2252587" cy="289945"/>
          </a:xfrm>
          <a:prstGeom prst="rect">
            <a:avLst/>
          </a:prstGeom>
          <a:noFill/>
        </p:spPr>
        <p:txBody>
          <a:bodyPr wrap="square" lIns="34286" tIns="27429" rIns="0" bIns="27429" rtlCol="0">
            <a:spAutoFit/>
          </a:bodyPr>
          <a:lstStyle/>
          <a:p>
            <a:r>
              <a:rPr lang="ko-KR" altLang="en-US" sz="1524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개정 이력</a:t>
            </a:r>
          </a:p>
        </p:txBody>
      </p:sp>
    </p:spTree>
    <p:extLst>
      <p:ext uri="{BB962C8B-B14F-4D97-AF65-F5344CB8AC3E}">
        <p14:creationId xmlns:p14="http://schemas.microsoft.com/office/powerpoint/2010/main" val="692715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9CB26-75A2-4C81-21C9-7E3CFE11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채움퀘스트 상세팝업창에서 메타인지 앱 이동 화면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AF78F1-36B9-1BAC-ED3B-D0B745AED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44916"/>
              </p:ext>
            </p:extLst>
          </p:nvPr>
        </p:nvGraphicFramePr>
        <p:xfrm>
          <a:off x="9003305" y="631367"/>
          <a:ext cx="3200400" cy="334216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 상세 팝업 </a:t>
                      </a:r>
                      <a:endParaRPr lang="en-US" altLang="ko-KR" sz="10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41255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 문항 클릭시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문항 화면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1-a. 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문항풀기 화면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제출하기 클릭 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(1-b)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제공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1-b. [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제출할게요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클릭시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닫히면서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상세팝업으로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다시 이동됨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볼게요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닫히면서 해당 문제에 머무름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제출된 문항의 정오에 따라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채움퀘스트 성공여부 반영됨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정답시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성공 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안풀거나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틀렸을 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1-c. 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타이틀로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1-d.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동일과목의 동일 날짜에 제공되는 채움퀘스트 문항은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앱내에서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문항번호끼리 이동가능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AF831E-9B60-0577-7C3E-AA7EFAC2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4" y="551610"/>
            <a:ext cx="3674947" cy="2164695"/>
          </a:xfrm>
          <a:prstGeom prst="rect">
            <a:avLst/>
          </a:prstGeom>
        </p:spPr>
      </p:pic>
      <p:sp>
        <p:nvSpPr>
          <p:cNvPr id="10" name="AutoShape 379">
            <a:extLst>
              <a:ext uri="{FF2B5EF4-FFF2-40B4-BE49-F238E27FC236}">
                <a16:creationId xmlns:a16="http://schemas.microsoft.com/office/drawing/2014/main" id="{BE133C59-1E0A-6E4A-5F59-7307F6F2C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743" y="953789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D976A14-92F7-C109-527B-AA28951C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50" y="824753"/>
            <a:ext cx="3275704" cy="5459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09C4C9-480C-9ABF-241A-2BE6C60A274E}"/>
              </a:ext>
            </a:extLst>
          </p:cNvPr>
          <p:cNvSpPr txBox="1"/>
          <p:nvPr/>
        </p:nvSpPr>
        <p:spPr>
          <a:xfrm>
            <a:off x="4652681" y="857510"/>
            <a:ext cx="3128683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AI </a:t>
            </a:r>
            <a:r>
              <a:rPr lang="ko-KR" altLang="en-US" sz="1100" b="1" dirty="0">
                <a:solidFill>
                  <a:schemeClr val="bg1"/>
                </a:solidFill>
              </a:rPr>
              <a:t>채움퀘스트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38F1596-A168-3617-FB39-E76BC94BD178}"/>
              </a:ext>
            </a:extLst>
          </p:cNvPr>
          <p:cNvCxnSpPr/>
          <p:nvPr/>
        </p:nvCxnSpPr>
        <p:spPr>
          <a:xfrm>
            <a:off x="3666565" y="1398494"/>
            <a:ext cx="914385" cy="85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379">
            <a:extLst>
              <a:ext uri="{FF2B5EF4-FFF2-40B4-BE49-F238E27FC236}">
                <a16:creationId xmlns:a16="http://schemas.microsoft.com/office/drawing/2014/main" id="{BFFB531E-2703-3957-F14E-F90B0874F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056" y="55161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1-a</a:t>
            </a:r>
          </a:p>
        </p:txBody>
      </p:sp>
      <p:pic>
        <p:nvPicPr>
          <p:cNvPr id="34" name="그림 3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A6DB82-3E63-1720-D60D-FDFEE75D6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9" b="25519"/>
          <a:stretch/>
        </p:blipFill>
        <p:spPr>
          <a:xfrm>
            <a:off x="343400" y="3858148"/>
            <a:ext cx="2785283" cy="2426111"/>
          </a:xfrm>
          <a:prstGeom prst="rect">
            <a:avLst/>
          </a:prstGeom>
        </p:spPr>
      </p:pic>
      <p:sp>
        <p:nvSpPr>
          <p:cNvPr id="29" name="AutoShape 379">
            <a:extLst>
              <a:ext uri="{FF2B5EF4-FFF2-40B4-BE49-F238E27FC236}">
                <a16:creationId xmlns:a16="http://schemas.microsoft.com/office/drawing/2014/main" id="{58A41B13-4CE7-5F35-CD56-BAC37997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65" y="449040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1-b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9FFA2CD-967B-6CB1-AA3E-E66B4192C1F3}"/>
              </a:ext>
            </a:extLst>
          </p:cNvPr>
          <p:cNvSpPr/>
          <p:nvPr/>
        </p:nvSpPr>
        <p:spPr>
          <a:xfrm>
            <a:off x="6523179" y="1194497"/>
            <a:ext cx="528918" cy="162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AutoShape 379">
            <a:extLst>
              <a:ext uri="{FF2B5EF4-FFF2-40B4-BE49-F238E27FC236}">
                <a16:creationId xmlns:a16="http://schemas.microsoft.com/office/drawing/2014/main" id="{9B32F95C-EC67-8582-BB55-66E4140E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164" y="646709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1-c</a:t>
            </a:r>
          </a:p>
        </p:txBody>
      </p:sp>
      <p:sp>
        <p:nvSpPr>
          <p:cNvPr id="37" name="AutoShape 379">
            <a:extLst>
              <a:ext uri="{FF2B5EF4-FFF2-40B4-BE49-F238E27FC236}">
                <a16:creationId xmlns:a16="http://schemas.microsoft.com/office/drawing/2014/main" id="{2CDEDE3A-EDA4-0C7E-7775-A080D72E3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249" y="1077891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1-d</a:t>
            </a:r>
          </a:p>
        </p:txBody>
      </p:sp>
    </p:spTree>
    <p:extLst>
      <p:ext uri="{BB962C8B-B14F-4D97-AF65-F5344CB8AC3E}">
        <p14:creationId xmlns:p14="http://schemas.microsoft.com/office/powerpoint/2010/main" val="1900453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0145" y="62561"/>
            <a:ext cx="2252587" cy="993599"/>
          </a:xfrm>
          <a:prstGeom prst="rect">
            <a:avLst/>
          </a:prstGeom>
          <a:noFill/>
        </p:spPr>
        <p:txBody>
          <a:bodyPr wrap="square" lIns="34286" tIns="27429" rIns="0" bIns="27429" rtlCol="0">
            <a:spAutoFit/>
          </a:bodyPr>
          <a:lstStyle/>
          <a:p>
            <a:endParaRPr lang="en-US" altLang="ko-KR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6F363-9414-8044-C7C3-D69212B03295}"/>
              </a:ext>
            </a:extLst>
          </p:cNvPr>
          <p:cNvSpPr txBox="1"/>
          <p:nvPr/>
        </p:nvSpPr>
        <p:spPr>
          <a:xfrm>
            <a:off x="3290048" y="2816133"/>
            <a:ext cx="5971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메타인지앱 관련 수정 및 검토사항  </a:t>
            </a:r>
          </a:p>
        </p:txBody>
      </p:sp>
    </p:spTree>
    <p:extLst>
      <p:ext uri="{BB962C8B-B14F-4D97-AF65-F5344CB8AC3E}">
        <p14:creationId xmlns:p14="http://schemas.microsoft.com/office/powerpoint/2010/main" val="3066040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FDC34-7B25-92AD-3A31-BF78949D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439" y="34169"/>
            <a:ext cx="5965968" cy="2773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내신완공 미션</a:t>
            </a:r>
            <a:r>
              <a:rPr lang="en-US" altLang="ko-KR" dirty="0"/>
              <a:t>&gt;</a:t>
            </a:r>
            <a:r>
              <a:rPr lang="ko-KR" altLang="en-US" dirty="0"/>
              <a:t>개념블록</a:t>
            </a:r>
            <a:r>
              <a:rPr lang="en-US" altLang="ko-KR" dirty="0"/>
              <a:t>&gt;</a:t>
            </a:r>
            <a:r>
              <a:rPr lang="ko-KR" altLang="en-US" dirty="0"/>
              <a:t>강의화면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7528E5B-85EC-80B3-076B-19F70C24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417424"/>
              </p:ext>
            </p:extLst>
          </p:nvPr>
        </p:nvGraphicFramePr>
        <p:xfrm>
          <a:off x="9008449" y="627002"/>
          <a:ext cx="3184871" cy="3415938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69422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디자인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cell 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요청 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플레이어 </a:t>
                      </a:r>
                      <a:r>
                        <a:rPr lang="ko-KR" altLang="en-US" sz="900" b="1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윗단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(A)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 부분만 강사 버튼 넣어 디자인 부탁드립니다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타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,2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타 강사 버튼 적용 범위 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사회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과학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역사 내신완공 미션  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완강 정책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&gt; </a:t>
                      </a:r>
                    </a:p>
                    <a:p>
                      <a:pPr latinLnBrk="1"/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1,2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 강사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둘다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수강했을시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러닝타임 짧은 것 기준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50%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수강시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완강처리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228600" indent="-228600" latinLnBrk="1">
                        <a:buAutoNum type="arabicParenR" startAt="2"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1,2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 강사 중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개의 강사 강좌만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수강시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기존과 동일하게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50%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수강시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완강처리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토글버튼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1-a.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토글버튼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토글버튼으로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되어 있을 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 강사선택 버튼 제공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 강서 선택 버튼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 강사의 영상 재생됨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</a:tbl>
          </a:graphicData>
        </a:graphic>
      </p:graphicFrame>
      <p:pic>
        <p:nvPicPr>
          <p:cNvPr id="3" name="내용 개체 틀 7" descr="텍스트, 스크린샷, 인간의 얼굴, 소프트웨어이(가) 표시된 사진&#10;&#10;자동 생성된 설명">
            <a:extLst>
              <a:ext uri="{FF2B5EF4-FFF2-40B4-BE49-F238E27FC236}">
                <a16:creationId xmlns:a16="http://schemas.microsoft.com/office/drawing/2014/main" id="{E436DDB5-5B67-88F2-DF17-469C04C874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36"/>
          <a:stretch/>
        </p:blipFill>
        <p:spPr>
          <a:xfrm>
            <a:off x="2878753" y="1003224"/>
            <a:ext cx="5965968" cy="3891505"/>
          </a:xfrm>
          <a:prstGeom prst="rect">
            <a:avLst/>
          </a:prstGeom>
        </p:spPr>
      </p:pic>
      <p:pic>
        <p:nvPicPr>
          <p:cNvPr id="5" name="내용 개체 틀 7" descr="텍스트, 스크린샷, 인간의 얼굴, 소프트웨어이(가) 표시된 사진&#10;&#10;자동 생성된 설명">
            <a:extLst>
              <a:ext uri="{FF2B5EF4-FFF2-40B4-BE49-F238E27FC236}">
                <a16:creationId xmlns:a16="http://schemas.microsoft.com/office/drawing/2014/main" id="{48ED8347-A7DC-3B9B-C61E-2676F56A73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7" y="923925"/>
            <a:ext cx="1798064" cy="299677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AC470B-DDC9-30F2-B3D8-C76E760CB956}"/>
              </a:ext>
            </a:extLst>
          </p:cNvPr>
          <p:cNvSpPr/>
          <p:nvPr/>
        </p:nvSpPr>
        <p:spPr>
          <a:xfrm>
            <a:off x="3773245" y="1155624"/>
            <a:ext cx="571298" cy="3238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C04FF2-ED6B-935E-EE09-B145B149DA2D}"/>
              </a:ext>
            </a:extLst>
          </p:cNvPr>
          <p:cNvSpPr/>
          <p:nvPr/>
        </p:nvSpPr>
        <p:spPr>
          <a:xfrm>
            <a:off x="4384344" y="1155624"/>
            <a:ext cx="530915" cy="3238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김설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8D3CE0-4906-6E81-9991-508835AA7586}"/>
              </a:ext>
            </a:extLst>
          </p:cNvPr>
          <p:cNvCxnSpPr>
            <a:cxnSpLocks/>
          </p:cNvCxnSpPr>
          <p:nvPr/>
        </p:nvCxnSpPr>
        <p:spPr>
          <a:xfrm>
            <a:off x="1950252" y="949207"/>
            <a:ext cx="825087" cy="13615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50F66D-6014-8364-FF02-188EFCE8404B}"/>
              </a:ext>
            </a:extLst>
          </p:cNvPr>
          <p:cNvCxnSpPr>
            <a:cxnSpLocks/>
          </p:cNvCxnSpPr>
          <p:nvPr/>
        </p:nvCxnSpPr>
        <p:spPr>
          <a:xfrm>
            <a:off x="1926439" y="1899535"/>
            <a:ext cx="872712" cy="276365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DCB13A-D827-01E4-3A2A-A336577E3701}"/>
              </a:ext>
            </a:extLst>
          </p:cNvPr>
          <p:cNvSpPr/>
          <p:nvPr/>
        </p:nvSpPr>
        <p:spPr>
          <a:xfrm>
            <a:off x="3748316" y="949207"/>
            <a:ext cx="1279646" cy="6408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A3344-95AC-5469-A605-7290A273D678}"/>
              </a:ext>
            </a:extLst>
          </p:cNvPr>
          <p:cNvSpPr txBox="1"/>
          <p:nvPr/>
        </p:nvSpPr>
        <p:spPr>
          <a:xfrm>
            <a:off x="3801722" y="120213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안현정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73D38D-6100-2372-6042-32C40D2B0435}"/>
              </a:ext>
            </a:extLst>
          </p:cNvPr>
          <p:cNvSpPr/>
          <p:nvPr/>
        </p:nvSpPr>
        <p:spPr>
          <a:xfrm>
            <a:off x="5962769" y="1101311"/>
            <a:ext cx="1111758" cy="346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AutoShape 379">
            <a:extLst>
              <a:ext uri="{FF2B5EF4-FFF2-40B4-BE49-F238E27FC236}">
                <a16:creationId xmlns:a16="http://schemas.microsoft.com/office/drawing/2014/main" id="{76CFF5B2-11E0-5809-B570-D7E093C05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704" y="872304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22" name="AutoShape 379">
            <a:extLst>
              <a:ext uri="{FF2B5EF4-FFF2-40B4-BE49-F238E27FC236}">
                <a16:creationId xmlns:a16="http://schemas.microsoft.com/office/drawing/2014/main" id="{7AFF72C1-57EE-93F9-9D52-BCFAFFC3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454" y="935662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1-a</a:t>
            </a:r>
          </a:p>
        </p:txBody>
      </p:sp>
      <p:sp>
        <p:nvSpPr>
          <p:cNvPr id="23" name="AutoShape 379">
            <a:extLst>
              <a:ext uri="{FF2B5EF4-FFF2-40B4-BE49-F238E27FC236}">
                <a16:creationId xmlns:a16="http://schemas.microsoft.com/office/drawing/2014/main" id="{8E842F9E-6F94-EC99-B491-3A993911F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42" y="770012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8D8D85-D8F9-7262-0F9A-25282EBB25D4}"/>
              </a:ext>
            </a:extLst>
          </p:cNvPr>
          <p:cNvSpPr/>
          <p:nvPr/>
        </p:nvSpPr>
        <p:spPr>
          <a:xfrm>
            <a:off x="2775339" y="770012"/>
            <a:ext cx="6153508" cy="820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A41BED-955A-5EC7-4A58-B53CAD87BA77}"/>
              </a:ext>
            </a:extLst>
          </p:cNvPr>
          <p:cNvSpPr/>
          <p:nvPr/>
        </p:nvSpPr>
        <p:spPr>
          <a:xfrm>
            <a:off x="2628821" y="527861"/>
            <a:ext cx="340659" cy="331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34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94555-3048-A1D8-D4BA-699E1724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ko-KR" altLang="en-US" sz="1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6A86FC0-5EBF-6AC3-35CE-C162473ED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296"/>
              </p:ext>
            </p:extLst>
          </p:nvPr>
        </p:nvGraphicFramePr>
        <p:xfrm>
          <a:off x="8991600" y="636963"/>
          <a:ext cx="3200400" cy="1422893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온리원 중등 공통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지앤비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화면에서 공통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지앤비의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메뉴들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메뉴로 이동 시켜줘야 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1451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381E6D8-9EE6-056B-DD2E-C66D7538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10" y="1040373"/>
            <a:ext cx="5625355" cy="3583896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BFD1537-0F4D-7457-99F2-492C4AA7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7" y="1040373"/>
            <a:ext cx="2656858" cy="4428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D250B6-2A3C-6E52-4055-635F0D99B914}"/>
              </a:ext>
            </a:extLst>
          </p:cNvPr>
          <p:cNvSpPr txBox="1"/>
          <p:nvPr/>
        </p:nvSpPr>
        <p:spPr>
          <a:xfrm>
            <a:off x="180945" y="763373"/>
            <a:ext cx="1983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</a:rPr>
              <a:t>메타인지앱 오늘미션</a:t>
            </a:r>
            <a:r>
              <a:rPr lang="en-US" altLang="ko-KR" sz="1100" dirty="0">
                <a:highlight>
                  <a:srgbClr val="FFFF00"/>
                </a:highlight>
              </a:rPr>
              <a:t>(AS-IS)</a:t>
            </a:r>
            <a:r>
              <a:rPr lang="ko-KR" altLang="en-US" sz="11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F20E7-A2FB-E6ED-CC0D-6584ACA8A1B5}"/>
              </a:ext>
            </a:extLst>
          </p:cNvPr>
          <p:cNvSpPr txBox="1"/>
          <p:nvPr/>
        </p:nvSpPr>
        <p:spPr>
          <a:xfrm>
            <a:off x="3123610" y="747984"/>
            <a:ext cx="239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</a:rPr>
              <a:t>메타인지앱  </a:t>
            </a:r>
            <a:r>
              <a:rPr lang="en-US" altLang="ko-KR" sz="1200" dirty="0">
                <a:highlight>
                  <a:srgbClr val="00FF00"/>
                </a:highlight>
              </a:rPr>
              <a:t>AI</a:t>
            </a:r>
            <a:r>
              <a:rPr lang="ko-KR" altLang="en-US" sz="1200" dirty="0">
                <a:highlight>
                  <a:srgbClr val="00FF00"/>
                </a:highlight>
              </a:rPr>
              <a:t>메타보드</a:t>
            </a:r>
            <a:r>
              <a:rPr lang="en-US" altLang="ko-KR" sz="1200" dirty="0">
                <a:highlight>
                  <a:srgbClr val="00FF00"/>
                </a:highlight>
              </a:rPr>
              <a:t>(TO-BE)</a:t>
            </a:r>
            <a:r>
              <a:rPr lang="ko-KR" altLang="en-US" sz="1200" dirty="0">
                <a:highlight>
                  <a:srgbClr val="00FF00"/>
                </a:highlight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4804B4-75D0-BFEE-BC54-D2B75E9E4B87}"/>
              </a:ext>
            </a:extLst>
          </p:cNvPr>
          <p:cNvSpPr/>
          <p:nvPr/>
        </p:nvSpPr>
        <p:spPr>
          <a:xfrm>
            <a:off x="1057835" y="1434353"/>
            <a:ext cx="986118" cy="245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69EDCF3-74CE-D35B-DD56-7BC953F5E2A2}"/>
              </a:ext>
            </a:extLst>
          </p:cNvPr>
          <p:cNvSpPr/>
          <p:nvPr/>
        </p:nvSpPr>
        <p:spPr>
          <a:xfrm>
            <a:off x="2867822" y="2249616"/>
            <a:ext cx="268941" cy="5827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6DF432-1681-4346-4B62-EE1C758DBC75}"/>
              </a:ext>
            </a:extLst>
          </p:cNvPr>
          <p:cNvSpPr/>
          <p:nvPr/>
        </p:nvSpPr>
        <p:spPr>
          <a:xfrm>
            <a:off x="3123609" y="1557210"/>
            <a:ext cx="1914555" cy="343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9FD4A9-DF11-D7E8-4E7A-BCF84A1BBD97}"/>
              </a:ext>
            </a:extLst>
          </p:cNvPr>
          <p:cNvSpPr/>
          <p:nvPr/>
        </p:nvSpPr>
        <p:spPr>
          <a:xfrm>
            <a:off x="3123609" y="1024983"/>
            <a:ext cx="5625355" cy="49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739B8A6-65AB-CD77-4EAA-3D2E732F4566}"/>
              </a:ext>
            </a:extLst>
          </p:cNvPr>
          <p:cNvSpPr/>
          <p:nvPr/>
        </p:nvSpPr>
        <p:spPr>
          <a:xfrm>
            <a:off x="3003558" y="983223"/>
            <a:ext cx="240102" cy="2662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373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94555-3048-A1D8-D4BA-699E1724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900" dirty="0"/>
              <a:t>자율미션 만들기 진입 화면 명칭수정</a:t>
            </a:r>
            <a:endParaRPr lang="ko-KR" altLang="en-US" sz="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C84A4-79DE-6A4E-54AE-811F50FE5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7" y="1006295"/>
            <a:ext cx="3235358" cy="5376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D7DF35-7FD7-AA45-27D5-B20255BC204F}"/>
              </a:ext>
            </a:extLst>
          </p:cNvPr>
          <p:cNvSpPr txBox="1"/>
          <p:nvPr/>
        </p:nvSpPr>
        <p:spPr>
          <a:xfrm>
            <a:off x="273007" y="63696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As-is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0F05C9-9B1E-9BC6-BC37-FA6546964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89" y="1006295"/>
            <a:ext cx="3235358" cy="537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7F679F-7E7F-2C73-EBA2-C7CCDC3CCDA7}"/>
              </a:ext>
            </a:extLst>
          </p:cNvPr>
          <p:cNvSpPr txBox="1"/>
          <p:nvPr/>
        </p:nvSpPr>
        <p:spPr>
          <a:xfrm>
            <a:off x="4325781" y="3571227"/>
            <a:ext cx="801277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내신학습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D5CC3-5B2B-716F-FE40-D5C1FCFFE3C7}"/>
              </a:ext>
            </a:extLst>
          </p:cNvPr>
          <p:cNvSpPr txBox="1"/>
          <p:nvPr/>
        </p:nvSpPr>
        <p:spPr>
          <a:xfrm>
            <a:off x="5828014" y="3567537"/>
            <a:ext cx="801277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FF0000"/>
                </a:solidFill>
              </a:rPr>
              <a:t>시험대비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1E85C-58DD-B985-9AB1-B6B2EF08BCF6}"/>
              </a:ext>
            </a:extLst>
          </p:cNvPr>
          <p:cNvSpPr txBox="1"/>
          <p:nvPr/>
        </p:nvSpPr>
        <p:spPr>
          <a:xfrm>
            <a:off x="4325781" y="4814046"/>
            <a:ext cx="955245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국영 전문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A769E-3CD3-63F9-8087-0DA99F565B6E}"/>
              </a:ext>
            </a:extLst>
          </p:cNvPr>
          <p:cNvSpPr txBox="1"/>
          <p:nvPr/>
        </p:nvSpPr>
        <p:spPr>
          <a:xfrm>
            <a:off x="4187264" y="628119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To-be</a:t>
            </a:r>
            <a:endParaRPr lang="ko-KR" altLang="en-US" dirty="0">
              <a:highlight>
                <a:srgbClr val="FFFF00"/>
              </a:highlight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6A86FC0-5EBF-6AC3-35CE-C162473ED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42647"/>
              </p:ext>
            </p:extLst>
          </p:nvPr>
        </p:nvGraphicFramePr>
        <p:xfrm>
          <a:off x="8991600" y="636963"/>
          <a:ext cx="3200400" cy="1359511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명칭 수정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내신완공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내신학습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명칭 수정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시험완공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시험대비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명칭 수정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레벨완공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국영전문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14517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DCD338E0-FA4E-4548-37B5-94ABBDFBE8C4}"/>
              </a:ext>
            </a:extLst>
          </p:cNvPr>
          <p:cNvSpPr/>
          <p:nvPr/>
        </p:nvSpPr>
        <p:spPr>
          <a:xfrm>
            <a:off x="4105800" y="3353268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F7FC2F-B0D5-3F92-5B26-B60A573429C2}"/>
              </a:ext>
            </a:extLst>
          </p:cNvPr>
          <p:cNvSpPr/>
          <p:nvPr/>
        </p:nvSpPr>
        <p:spPr>
          <a:xfrm>
            <a:off x="5670863" y="3353268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2FDC7F-3632-0DC9-2516-8ECC33623055}"/>
              </a:ext>
            </a:extLst>
          </p:cNvPr>
          <p:cNvSpPr/>
          <p:nvPr/>
        </p:nvSpPr>
        <p:spPr>
          <a:xfrm>
            <a:off x="4138645" y="4675382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2276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865A8A-0864-4AE9-927D-3B989B3E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052" y="709033"/>
            <a:ext cx="3321960" cy="55758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8FDC34-7B25-92AD-3A31-BF78949D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과목별 미션 화면 수정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E4E7E7-B19E-C67C-1D1F-0ACE5F66C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3" y="791769"/>
            <a:ext cx="3463469" cy="5772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CF069-C4EC-F272-44BB-7BAEDB29BE48}"/>
              </a:ext>
            </a:extLst>
          </p:cNvPr>
          <p:cNvSpPr txBox="1"/>
          <p:nvPr/>
        </p:nvSpPr>
        <p:spPr>
          <a:xfrm>
            <a:off x="278333" y="502174"/>
            <a:ext cx="605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AS-IS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27AFB-9ADF-7D5C-DCB8-9A780EE49062}"/>
              </a:ext>
            </a:extLst>
          </p:cNvPr>
          <p:cNvSpPr txBox="1"/>
          <p:nvPr/>
        </p:nvSpPr>
        <p:spPr>
          <a:xfrm>
            <a:off x="4065494" y="442295"/>
            <a:ext cx="605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highlight>
                  <a:srgbClr val="FFFF00"/>
                </a:highlight>
              </a:rPr>
              <a:t>TO-BE</a:t>
            </a:r>
            <a:endParaRPr lang="ko-KR" altLang="en-US" sz="1100" b="1" dirty="0">
              <a:highlight>
                <a:srgbClr val="FFFF00"/>
              </a:highlight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7528E5B-85EC-80B3-076B-19F70C24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407748"/>
              </p:ext>
            </p:extLst>
          </p:nvPr>
        </p:nvGraphicFramePr>
        <p:xfrm>
          <a:off x="8991600" y="632979"/>
          <a:ext cx="3200400" cy="4084328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미션 화면 수정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배너 영역 세로 길이 축소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As-is 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To-be 1-a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ea"/>
                          <a:ea typeface="+mn-ea"/>
                        </a:rPr>
                        <a:t>역사와 과학 순서변경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highlight>
                          <a:srgbClr val="00FFFF"/>
                        </a:highlight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ea"/>
                          <a:ea typeface="+mn-ea"/>
                        </a:rPr>
                        <a:t>미션정렬을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ea"/>
                          <a:ea typeface="+mn-ea"/>
                        </a:rPr>
                        <a:t> 국영수사역과로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ea"/>
                          <a:ea typeface="+mn-ea"/>
                        </a:rPr>
                        <a:t>바꿀때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ea"/>
                          <a:ea typeface="+mn-ea"/>
                        </a:rPr>
                        <a:t> 작업범위 확인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오늘의 미션 타이틀 변경 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-&gt; AI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미션더보기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미션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명칭변경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91545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미션 리스트 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AS- IS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회원에게 배정된 미션 리스트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완강한 미션은 노출되지 않음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한줄로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표시되어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두개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넘어갈시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좌우 스와이핑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TO-BE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회원에게 배정된 미션 리스트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학습중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완강한 미션까지 노출됨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노출기준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쌤미션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자율미션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최신에 배정된 것 부터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두줄로 표시되어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넘어갈 시 상하 스크롤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3731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5583FE9-5114-C33E-9B45-37EA8805D046}"/>
              </a:ext>
            </a:extLst>
          </p:cNvPr>
          <p:cNvSpPr txBox="1"/>
          <p:nvPr/>
        </p:nvSpPr>
        <p:spPr>
          <a:xfrm>
            <a:off x="5101301" y="1204534"/>
            <a:ext cx="817853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</a:rPr>
              <a:t>AI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</a:rPr>
              <a:t>메타보드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2FCCB-954D-88AB-55C8-21CA0B229408}"/>
              </a:ext>
            </a:extLst>
          </p:cNvPr>
          <p:cNvSpPr/>
          <p:nvPr/>
        </p:nvSpPr>
        <p:spPr>
          <a:xfrm>
            <a:off x="5152195" y="1211104"/>
            <a:ext cx="726140" cy="233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46D654-EFD4-4F42-FAE0-8D27CFD232BB}"/>
              </a:ext>
            </a:extLst>
          </p:cNvPr>
          <p:cNvSpPr/>
          <p:nvPr/>
        </p:nvSpPr>
        <p:spPr>
          <a:xfrm>
            <a:off x="84304" y="1649506"/>
            <a:ext cx="3675529" cy="2250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B16F318-5958-2FA3-59C7-FC9EAB76A765}"/>
              </a:ext>
            </a:extLst>
          </p:cNvPr>
          <p:cNvSpPr/>
          <p:nvPr/>
        </p:nvSpPr>
        <p:spPr>
          <a:xfrm>
            <a:off x="-131483" y="1569916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7EEB311-8B34-D396-470A-4AA7D6EC82A9}"/>
              </a:ext>
            </a:extLst>
          </p:cNvPr>
          <p:cNvSpPr/>
          <p:nvPr/>
        </p:nvSpPr>
        <p:spPr>
          <a:xfrm>
            <a:off x="1245610" y="1166898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734441-EAD8-B5A4-0932-4382DFC1FA63}"/>
              </a:ext>
            </a:extLst>
          </p:cNvPr>
          <p:cNvSpPr/>
          <p:nvPr/>
        </p:nvSpPr>
        <p:spPr>
          <a:xfrm>
            <a:off x="1532481" y="1326776"/>
            <a:ext cx="418250" cy="243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5A9D27-5AD5-D23B-D75F-1AA12E30583D}"/>
              </a:ext>
            </a:extLst>
          </p:cNvPr>
          <p:cNvGrpSpPr/>
          <p:nvPr/>
        </p:nvGrpSpPr>
        <p:grpSpPr>
          <a:xfrm>
            <a:off x="4905230" y="1028234"/>
            <a:ext cx="412292" cy="277328"/>
            <a:chOff x="3995213" y="1530391"/>
            <a:chExt cx="412292" cy="27732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518C278-448B-A528-7F89-35F1D67A8135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C86CBE-5365-97E9-1A71-8C7121A0B208}"/>
                </a:ext>
              </a:extLst>
            </p:cNvPr>
            <p:cNvSpPr txBox="1"/>
            <p:nvPr/>
          </p:nvSpPr>
          <p:spPr>
            <a:xfrm>
              <a:off x="3995213" y="1530720"/>
              <a:ext cx="412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2-a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C8AD32D2-4880-DA56-FACB-2E574D041F3A}"/>
              </a:ext>
            </a:extLst>
          </p:cNvPr>
          <p:cNvSpPr/>
          <p:nvPr/>
        </p:nvSpPr>
        <p:spPr>
          <a:xfrm>
            <a:off x="2923298" y="1192146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7968251-2B83-5A00-4248-A1FFE3BB770D}"/>
              </a:ext>
            </a:extLst>
          </p:cNvPr>
          <p:cNvGrpSpPr/>
          <p:nvPr/>
        </p:nvGrpSpPr>
        <p:grpSpPr>
          <a:xfrm>
            <a:off x="6654257" y="1065870"/>
            <a:ext cx="412292" cy="277328"/>
            <a:chOff x="3995213" y="1530391"/>
            <a:chExt cx="412292" cy="27732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1B281F5-8940-0C0E-99C3-994A596DAB31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23097E-92A8-AB59-ED30-7266B4FB13BA}"/>
                </a:ext>
              </a:extLst>
            </p:cNvPr>
            <p:cNvSpPr txBox="1"/>
            <p:nvPr/>
          </p:nvSpPr>
          <p:spPr>
            <a:xfrm>
              <a:off x="3995213" y="1530720"/>
              <a:ext cx="412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3-a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1598FD-14E4-FC0C-D80D-0966703EB927}"/>
              </a:ext>
            </a:extLst>
          </p:cNvPr>
          <p:cNvSpPr/>
          <p:nvPr/>
        </p:nvSpPr>
        <p:spPr>
          <a:xfrm>
            <a:off x="4160052" y="1469474"/>
            <a:ext cx="3371104" cy="4322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607491B-FFDB-9603-C87B-1F9400AE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083" y="1464346"/>
            <a:ext cx="3425358" cy="114524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7481461-989E-ABFC-338D-311F9A36E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741" y="2493058"/>
            <a:ext cx="2980619" cy="171638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8DFE908-F4E4-0742-62B6-3FCE32BAA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741" y="4209446"/>
            <a:ext cx="3133725" cy="15716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203EEE-45CE-FBC3-F64F-09108E12C9A9}"/>
              </a:ext>
            </a:extLst>
          </p:cNvPr>
          <p:cNvSpPr/>
          <p:nvPr/>
        </p:nvSpPr>
        <p:spPr>
          <a:xfrm>
            <a:off x="4030857" y="1465335"/>
            <a:ext cx="3572584" cy="1027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FC6F9D-707A-584E-9D96-E5897FB0069E}"/>
              </a:ext>
            </a:extLst>
          </p:cNvPr>
          <p:cNvGrpSpPr/>
          <p:nvPr/>
        </p:nvGrpSpPr>
        <p:grpSpPr>
          <a:xfrm>
            <a:off x="3824710" y="1326776"/>
            <a:ext cx="412292" cy="277328"/>
            <a:chOff x="3995213" y="1530391"/>
            <a:chExt cx="412292" cy="27732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A247179-215F-5D7D-53EC-BFB1BD884E2E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3EC181-2AD8-04BF-92A1-A5463A7E8D35}"/>
                </a:ext>
              </a:extLst>
            </p:cNvPr>
            <p:cNvSpPr txBox="1"/>
            <p:nvPr/>
          </p:nvSpPr>
          <p:spPr>
            <a:xfrm>
              <a:off x="3995213" y="1530720"/>
              <a:ext cx="412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1-a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34F11B-0002-0272-FB6E-4040795A4BC2}"/>
              </a:ext>
            </a:extLst>
          </p:cNvPr>
          <p:cNvSpPr/>
          <p:nvPr/>
        </p:nvSpPr>
        <p:spPr>
          <a:xfrm>
            <a:off x="4065494" y="2774577"/>
            <a:ext cx="3545713" cy="3006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84D13B1-5775-23E6-C611-A4C8A2645BBB}"/>
              </a:ext>
            </a:extLst>
          </p:cNvPr>
          <p:cNvSpPr/>
          <p:nvPr/>
        </p:nvSpPr>
        <p:spPr>
          <a:xfrm>
            <a:off x="3870997" y="3226236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100D51-79F1-370D-14A9-6DA11EC6B1C3}"/>
              </a:ext>
            </a:extLst>
          </p:cNvPr>
          <p:cNvSpPr txBox="1"/>
          <p:nvPr/>
        </p:nvSpPr>
        <p:spPr>
          <a:xfrm>
            <a:off x="4278741" y="538852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FF00"/>
                </a:solidFill>
              </a:rPr>
              <a:t>완료 </a:t>
            </a:r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173CE264-8DAD-970E-64EC-5B084116B1FC}"/>
              </a:ext>
            </a:extLst>
          </p:cNvPr>
          <p:cNvSpPr/>
          <p:nvPr/>
        </p:nvSpPr>
        <p:spPr>
          <a:xfrm>
            <a:off x="7700682" y="2774577"/>
            <a:ext cx="310744" cy="2890948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DD6E20-45A5-69C8-760E-01E2A56A4457}"/>
              </a:ext>
            </a:extLst>
          </p:cNvPr>
          <p:cNvSpPr txBox="1"/>
          <p:nvPr/>
        </p:nvSpPr>
        <p:spPr>
          <a:xfrm>
            <a:off x="8050402" y="3954658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위아래 </a:t>
            </a:r>
            <a:endParaRPr lang="en-US" altLang="ko-KR" dirty="0"/>
          </a:p>
          <a:p>
            <a:r>
              <a:rPr lang="ko-KR" altLang="en-US" dirty="0"/>
              <a:t>스크롤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E1F0676-9847-CA12-1685-1CDB134E3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032" y="1649399"/>
            <a:ext cx="552450" cy="8572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80C363-4B9B-4815-1D14-DA63F70A5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7967" y="1588183"/>
            <a:ext cx="5429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7160-FDF5-06A1-0B17-16AD4BD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과목별 미션</a:t>
            </a:r>
            <a:r>
              <a:rPr lang="en-US" altLang="ko-KR" dirty="0"/>
              <a:t>&gt;</a:t>
            </a:r>
            <a:r>
              <a:rPr lang="ko-KR" altLang="en-US" dirty="0"/>
              <a:t>전체미션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2436A-EAFB-4B6F-7190-515B1A5D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06" y="823333"/>
            <a:ext cx="2809574" cy="47158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517316-4FFE-0A0F-7245-3ED15246F437}"/>
              </a:ext>
            </a:extLst>
          </p:cNvPr>
          <p:cNvSpPr txBox="1"/>
          <p:nvPr/>
        </p:nvSpPr>
        <p:spPr>
          <a:xfrm>
            <a:off x="948888" y="1265045"/>
            <a:ext cx="763372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AI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메타보드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C381E-C691-2891-485E-473E0CD68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92" y="823333"/>
            <a:ext cx="2888585" cy="4797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F63CD-BF4C-7C04-83F4-F5384C3EEF3F}"/>
              </a:ext>
            </a:extLst>
          </p:cNvPr>
          <p:cNvSpPr txBox="1"/>
          <p:nvPr/>
        </p:nvSpPr>
        <p:spPr>
          <a:xfrm>
            <a:off x="4089732" y="990750"/>
            <a:ext cx="599027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내신학습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F189F-CFF9-6E67-4CAC-B9D2A4F6F918}"/>
              </a:ext>
            </a:extLst>
          </p:cNvPr>
          <p:cNvSpPr txBox="1"/>
          <p:nvPr/>
        </p:nvSpPr>
        <p:spPr>
          <a:xfrm>
            <a:off x="5375122" y="990750"/>
            <a:ext cx="715291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국영 전문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6B192-656D-FFE0-2C5E-EFFF5FA3CD97}"/>
              </a:ext>
            </a:extLst>
          </p:cNvPr>
          <p:cNvSpPr txBox="1"/>
          <p:nvPr/>
        </p:nvSpPr>
        <p:spPr>
          <a:xfrm>
            <a:off x="4728105" y="990750"/>
            <a:ext cx="607672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시험대비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8A5A04-DC9A-359B-9B52-783D083B9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743323"/>
              </p:ext>
            </p:extLst>
          </p:nvPr>
        </p:nvGraphicFramePr>
        <p:xfrm>
          <a:off x="8991600" y="632979"/>
          <a:ext cx="3200400" cy="413875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현재 미션더보기 기능 변경 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As-is 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미션 더보기는 회원이 배정받은 미션만 보여줌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To-be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전체미션으로 명칭변경 후 메타인지학습 전체 미션을 볼 수 있는 곳으로 기능 변경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미션중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회원이 배정받은 미션은 학습 가능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전체미션 화면으로 이동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전체미션 리스트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2-a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전체미션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탭구분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내신학습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시험대비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국영전문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내신학습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2-b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과목버튼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첫번째버튼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현재와 동일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2-c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내신학습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시험대비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국영전문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 과목에 해당되는 미션리스트 전체노출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필터 셀렉박스 내용 변경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완공유형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to-be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내신학습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시험대비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국영전문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내신학습 선택시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내신완공 미션 리스팅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시험대비 선택시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시험완공 미션 리스팅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국영전문 선택시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레벨완공 미션 리스팅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31949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추가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학습중인 미션보기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클릭시 학습중인 미션만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소팅되어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01721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604BF944-5D86-CF9F-A98D-84D8DF813EF7}"/>
              </a:ext>
            </a:extLst>
          </p:cNvPr>
          <p:cNvSpPr/>
          <p:nvPr/>
        </p:nvSpPr>
        <p:spPr>
          <a:xfrm>
            <a:off x="2288006" y="1180170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49D6B8-325D-6E13-1A9E-3CD62A4A9497}"/>
              </a:ext>
            </a:extLst>
          </p:cNvPr>
          <p:cNvSpPr/>
          <p:nvPr/>
        </p:nvSpPr>
        <p:spPr>
          <a:xfrm>
            <a:off x="3347447" y="612807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C09B37-FCFF-CEBE-0539-1C987E045796}"/>
              </a:ext>
            </a:extLst>
          </p:cNvPr>
          <p:cNvGrpSpPr/>
          <p:nvPr/>
        </p:nvGrpSpPr>
        <p:grpSpPr>
          <a:xfrm>
            <a:off x="3817063" y="768378"/>
            <a:ext cx="412292" cy="277328"/>
            <a:chOff x="3995213" y="1530391"/>
            <a:chExt cx="412292" cy="27732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4E972D0-542E-83D8-481A-9A9073EF1648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1DAB9F-80C2-48E7-4866-E46635F31482}"/>
                </a:ext>
              </a:extLst>
            </p:cNvPr>
            <p:cNvSpPr txBox="1"/>
            <p:nvPr/>
          </p:nvSpPr>
          <p:spPr>
            <a:xfrm>
              <a:off x="3995213" y="1530720"/>
              <a:ext cx="412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2-a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BE0292-90EC-7F67-0987-4B867DDCB4F0}"/>
              </a:ext>
            </a:extLst>
          </p:cNvPr>
          <p:cNvGrpSpPr/>
          <p:nvPr/>
        </p:nvGrpSpPr>
        <p:grpSpPr>
          <a:xfrm>
            <a:off x="3404771" y="1223192"/>
            <a:ext cx="425116" cy="277328"/>
            <a:chOff x="3995213" y="1530391"/>
            <a:chExt cx="425116" cy="27732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3380711-DCE3-CF43-E5D9-E4DF6BF9F681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429F0D-10A2-8DCC-5CA6-BCE8B590C9BE}"/>
                </a:ext>
              </a:extLst>
            </p:cNvPr>
            <p:cNvSpPr txBox="1"/>
            <p:nvPr/>
          </p:nvSpPr>
          <p:spPr>
            <a:xfrm>
              <a:off x="3995213" y="1530720"/>
              <a:ext cx="425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2-b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0274CFC-1116-EF84-671D-8D60548AF9D9}"/>
              </a:ext>
            </a:extLst>
          </p:cNvPr>
          <p:cNvCxnSpPr>
            <a:cxnSpLocks/>
          </p:cNvCxnSpPr>
          <p:nvPr/>
        </p:nvCxnSpPr>
        <p:spPr>
          <a:xfrm flipV="1">
            <a:off x="3039280" y="1166928"/>
            <a:ext cx="308167" cy="151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A7814A-49D2-E88F-258F-245FBB9C2E9C}"/>
              </a:ext>
            </a:extLst>
          </p:cNvPr>
          <p:cNvSpPr/>
          <p:nvPr/>
        </p:nvSpPr>
        <p:spPr>
          <a:xfrm>
            <a:off x="3404772" y="1952137"/>
            <a:ext cx="3085675" cy="3806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9586F8-5723-FC67-E7BB-8F990C70665D}"/>
              </a:ext>
            </a:extLst>
          </p:cNvPr>
          <p:cNvGrpSpPr/>
          <p:nvPr/>
        </p:nvGrpSpPr>
        <p:grpSpPr>
          <a:xfrm>
            <a:off x="3192213" y="1952137"/>
            <a:ext cx="404278" cy="277328"/>
            <a:chOff x="3995213" y="1530391"/>
            <a:chExt cx="404278" cy="27732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96C59D8-711A-E3EB-37B0-A04CE40F2D1F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34CD7-AE18-DE4A-8029-AF7123063D8A}"/>
                </a:ext>
              </a:extLst>
            </p:cNvPr>
            <p:cNvSpPr txBox="1"/>
            <p:nvPr/>
          </p:nvSpPr>
          <p:spPr>
            <a:xfrm>
              <a:off x="3995213" y="1530720"/>
              <a:ext cx="404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2-c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E8B131-4CF5-88B8-43D4-40E0DD4F16EB}"/>
              </a:ext>
            </a:extLst>
          </p:cNvPr>
          <p:cNvSpPr/>
          <p:nvPr/>
        </p:nvSpPr>
        <p:spPr>
          <a:xfrm>
            <a:off x="8991600" y="5406991"/>
            <a:ext cx="3200400" cy="2138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다음페이지 계속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4151CD-7657-9029-F6AD-3E63C4F5F8A3}"/>
              </a:ext>
            </a:extLst>
          </p:cNvPr>
          <p:cNvGrpSpPr/>
          <p:nvPr/>
        </p:nvGrpSpPr>
        <p:grpSpPr>
          <a:xfrm>
            <a:off x="4291744" y="2386542"/>
            <a:ext cx="607859" cy="261610"/>
            <a:chOff x="4081359" y="2377071"/>
            <a:chExt cx="607859" cy="2616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277C5-8B5F-1BFF-C23E-BE6FC1757159}"/>
                </a:ext>
              </a:extLst>
            </p:cNvPr>
            <p:cNvSpPr txBox="1"/>
            <p:nvPr/>
          </p:nvSpPr>
          <p:spPr>
            <a:xfrm>
              <a:off x="4082035" y="2394878"/>
              <a:ext cx="588578" cy="204888"/>
            </a:xfrm>
            <a:prstGeom prst="roundRect">
              <a:avLst>
                <a:gd name="adj" fmla="val 48578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endParaRPr lang="ko-KR" altLang="en-US" sz="9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77CD74-0F7C-F933-BC91-EE4C4C1E83D3}"/>
                </a:ext>
              </a:extLst>
            </p:cNvPr>
            <p:cNvSpPr txBox="1"/>
            <p:nvPr/>
          </p:nvSpPr>
          <p:spPr>
            <a:xfrm>
              <a:off x="4081359" y="2377071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bg1"/>
                  </a:solidFill>
                </a:rPr>
                <a:t>학습중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C32974D-93D6-1508-0226-D3046067578D}"/>
              </a:ext>
            </a:extLst>
          </p:cNvPr>
          <p:cNvGrpSpPr/>
          <p:nvPr/>
        </p:nvGrpSpPr>
        <p:grpSpPr>
          <a:xfrm>
            <a:off x="4061862" y="2247878"/>
            <a:ext cx="425116" cy="277328"/>
            <a:chOff x="3995213" y="1530391"/>
            <a:chExt cx="425116" cy="27732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51B7864-8702-FBDB-4EBE-CAFBABDE7127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060D46-4B67-A43D-DA9D-E81A75E3CB05}"/>
                </a:ext>
              </a:extLst>
            </p:cNvPr>
            <p:cNvSpPr txBox="1"/>
            <p:nvPr/>
          </p:nvSpPr>
          <p:spPr>
            <a:xfrm>
              <a:off x="3995213" y="1530720"/>
              <a:ext cx="425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2-d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B9CC7167-86CB-1B82-AD78-CF1F77716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94" y="3140211"/>
            <a:ext cx="2135661" cy="35594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D3DA21-C9AF-FE8E-D6E3-D63EC4E744A9}"/>
              </a:ext>
            </a:extLst>
          </p:cNvPr>
          <p:cNvSpPr/>
          <p:nvPr/>
        </p:nvSpPr>
        <p:spPr>
          <a:xfrm>
            <a:off x="6090413" y="1667435"/>
            <a:ext cx="286871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627079-8571-18C8-70C8-2CFDD58FD98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377284" y="1805935"/>
            <a:ext cx="1098605" cy="128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DA0C36-B38B-6D61-3844-8D3F5951AFA1}"/>
              </a:ext>
            </a:extLst>
          </p:cNvPr>
          <p:cNvSpPr/>
          <p:nvPr/>
        </p:nvSpPr>
        <p:spPr>
          <a:xfrm>
            <a:off x="7207624" y="907042"/>
            <a:ext cx="1712306" cy="273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학습중인  미션 보기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73FC6D-1870-4CD3-5AD6-4340D11B082F}"/>
              </a:ext>
            </a:extLst>
          </p:cNvPr>
          <p:cNvSpPr/>
          <p:nvPr/>
        </p:nvSpPr>
        <p:spPr>
          <a:xfrm>
            <a:off x="4625788" y="1677688"/>
            <a:ext cx="599027" cy="2052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5F4F21-79CB-ECD5-6BD2-AE50CF11A02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952625" y="1043606"/>
            <a:ext cx="2254999" cy="64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2AB572C-13FB-C276-3111-EB0CBD8789D8}"/>
              </a:ext>
            </a:extLst>
          </p:cNvPr>
          <p:cNvSpPr/>
          <p:nvPr/>
        </p:nvSpPr>
        <p:spPr>
          <a:xfrm>
            <a:off x="6660461" y="2978622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981F9D8-F60A-DCC2-7951-F7949EC63E7C}"/>
              </a:ext>
            </a:extLst>
          </p:cNvPr>
          <p:cNvSpPr/>
          <p:nvPr/>
        </p:nvSpPr>
        <p:spPr>
          <a:xfrm>
            <a:off x="4428226" y="1570544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2147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F5F20-74A6-F266-5518-F9F76DE4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과목별미션</a:t>
            </a:r>
            <a:r>
              <a:rPr lang="en-US" altLang="ko-KR" dirty="0"/>
              <a:t>&gt;</a:t>
            </a:r>
            <a:r>
              <a:rPr lang="ko-KR" altLang="en-US" dirty="0"/>
              <a:t>전체미션 리스트 </a:t>
            </a:r>
            <a:r>
              <a:rPr lang="en-US" altLang="ko-KR" dirty="0"/>
              <a:t>(</a:t>
            </a:r>
            <a:r>
              <a:rPr lang="ko-KR" altLang="en-US" dirty="0"/>
              <a:t>상세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AF24EE-ECB9-E55E-E25B-C084C3917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36067"/>
              </p:ext>
            </p:extLst>
          </p:nvPr>
        </p:nvGraphicFramePr>
        <p:xfrm>
          <a:off x="8991600" y="624937"/>
          <a:ext cx="3200400" cy="2898989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155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미션박스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선택한 미션의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차시목차로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차시목차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미션 리스트에서 선택한 차시 목차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4-a.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차시목차 클릭시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미션이 회원에게 배정되어 있는지 여부에 따라 액션 달라짐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FontTx/>
                        <a:buAutoNum type="arabicParenR"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미션이 회원에게 배정된 미션일 경우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차시의 학습 목차로 이동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(4-b)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되고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학습목차에서 학습가능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FontTx/>
                        <a:buAutoNum type="arabicParenR" startAt="2"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미션이  배정된 미션이 아닐 경우</a:t>
                      </a:r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: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자율미션 만들기 안내 알럿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(4-c)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4-c [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선택한 미션의 자율미션 만들기로 이동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(4-d)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아니오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알럿 닫힘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4D1E8BA-2308-F898-8F86-5AD0E475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" y="596184"/>
            <a:ext cx="2798133" cy="4647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FFE31-A07B-AE79-2DBF-9F3A9DE2A77A}"/>
              </a:ext>
            </a:extLst>
          </p:cNvPr>
          <p:cNvSpPr txBox="1"/>
          <p:nvPr/>
        </p:nvSpPr>
        <p:spPr>
          <a:xfrm>
            <a:off x="567549" y="763601"/>
            <a:ext cx="599027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내신학습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B3F91-105E-8366-BD49-97AC108212E7}"/>
              </a:ext>
            </a:extLst>
          </p:cNvPr>
          <p:cNvSpPr txBox="1"/>
          <p:nvPr/>
        </p:nvSpPr>
        <p:spPr>
          <a:xfrm>
            <a:off x="1852939" y="763601"/>
            <a:ext cx="715291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국영 전문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2ED19-3FC5-A120-106C-166E0DB8814B}"/>
              </a:ext>
            </a:extLst>
          </p:cNvPr>
          <p:cNvSpPr txBox="1"/>
          <p:nvPr/>
        </p:nvSpPr>
        <p:spPr>
          <a:xfrm>
            <a:off x="1205922" y="763601"/>
            <a:ext cx="607672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시험대비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E96367-EE46-6CED-AC23-95C4DF97FCBC}"/>
              </a:ext>
            </a:extLst>
          </p:cNvPr>
          <p:cNvGrpSpPr/>
          <p:nvPr/>
        </p:nvGrpSpPr>
        <p:grpSpPr>
          <a:xfrm>
            <a:off x="765198" y="2101175"/>
            <a:ext cx="607859" cy="261610"/>
            <a:chOff x="4081359" y="2377071"/>
            <a:chExt cx="607859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C3CA9-B8E7-BCAB-15D8-F9B1F6101CD0}"/>
                </a:ext>
              </a:extLst>
            </p:cNvPr>
            <p:cNvSpPr txBox="1"/>
            <p:nvPr/>
          </p:nvSpPr>
          <p:spPr>
            <a:xfrm>
              <a:off x="4082035" y="2394878"/>
              <a:ext cx="588578" cy="204888"/>
            </a:xfrm>
            <a:prstGeom prst="roundRect">
              <a:avLst>
                <a:gd name="adj" fmla="val 48578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endParaRPr lang="ko-KR" altLang="en-US" sz="9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11F501-6DB4-7AD8-EED4-C5AC513E490F}"/>
                </a:ext>
              </a:extLst>
            </p:cNvPr>
            <p:cNvSpPr txBox="1"/>
            <p:nvPr/>
          </p:nvSpPr>
          <p:spPr>
            <a:xfrm>
              <a:off x="4081359" y="2377071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</a:rPr>
                <a:t>학습중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16C330B-BE0C-340C-2ACE-E616D4D48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77" y="596184"/>
            <a:ext cx="2798133" cy="46449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58195D-96EC-539A-C32D-D546A3505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132" y="154032"/>
            <a:ext cx="1937596" cy="3100156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3D1A68-805F-AB4F-C809-4CC7DC0B6F0F}"/>
              </a:ext>
            </a:extLst>
          </p:cNvPr>
          <p:cNvSpPr/>
          <p:nvPr/>
        </p:nvSpPr>
        <p:spPr>
          <a:xfrm>
            <a:off x="4592930" y="4044973"/>
            <a:ext cx="1768658" cy="843417"/>
          </a:xfrm>
          <a:prstGeom prst="roundRect">
            <a:avLst/>
          </a:prstGeom>
          <a:solidFill>
            <a:srgbClr val="27262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sz="700" dirty="0">
                <a:ea typeface="+mn-lt"/>
                <a:cs typeface="+mn-lt"/>
              </a:rPr>
              <a:t>학습하려면 미션을 만들어야 해요!</a:t>
            </a:r>
            <a:br>
              <a:rPr lang="ko-KR" sz="700" dirty="0">
                <a:ea typeface="+mn-lt"/>
                <a:cs typeface="+mn-lt"/>
              </a:rPr>
            </a:br>
            <a:r>
              <a:rPr lang="ko-KR" sz="700" dirty="0">
                <a:ea typeface="+mn-lt"/>
                <a:cs typeface="+mn-lt"/>
              </a:rPr>
              <a:t> 자율미션을 만들어서 학습을</a:t>
            </a:r>
            <a:r>
              <a:rPr lang="ko-KR" altLang="en-US" sz="700" dirty="0">
                <a:ea typeface="+mn-lt"/>
                <a:cs typeface="+mn-lt"/>
              </a:rPr>
              <a:t> </a:t>
            </a:r>
            <a:endParaRPr lang="ko-KR" altLang="en-US" dirty="0">
              <a:ea typeface="+mn-lt"/>
              <a:cs typeface="+mn-lt"/>
            </a:endParaRPr>
          </a:p>
          <a:p>
            <a:pPr algn="ctr"/>
            <a:r>
              <a:rPr lang="ko-KR" sz="700" dirty="0">
                <a:ea typeface="+mn-lt"/>
                <a:cs typeface="+mn-lt"/>
              </a:rPr>
              <a:t>시작해 볼까요</a:t>
            </a:r>
            <a:r>
              <a:rPr lang="en-US" altLang="ko-KR" sz="700" dirty="0">
                <a:ea typeface="+mn-lt"/>
                <a:cs typeface="+mn-lt"/>
              </a:rPr>
              <a:t>?</a:t>
            </a:r>
            <a:endParaRPr lang="ko-KR" altLang="en-US" dirty="0">
              <a:ea typeface="맑은 고딕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F85C3D3-F997-3C3D-F77D-D7EDEFE62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412" y="3462465"/>
            <a:ext cx="2095429" cy="335268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7BAC1E5-65CD-FD2C-8504-4DF5DA00AA19}"/>
              </a:ext>
            </a:extLst>
          </p:cNvPr>
          <p:cNvSpPr/>
          <p:nvPr/>
        </p:nvSpPr>
        <p:spPr>
          <a:xfrm>
            <a:off x="5534318" y="4602957"/>
            <a:ext cx="577900" cy="16674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500" b="1" err="1">
                <a:ea typeface="맑은 고딕"/>
              </a:rPr>
              <a:t>아니오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27BD1C9-5B6F-FE35-5D87-B9B5E2F2A69E}"/>
              </a:ext>
            </a:extLst>
          </p:cNvPr>
          <p:cNvSpPr/>
          <p:nvPr/>
        </p:nvSpPr>
        <p:spPr>
          <a:xfrm>
            <a:off x="4860030" y="4602957"/>
            <a:ext cx="577900" cy="16674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500" b="1">
                <a:ea typeface="맑은 고딕"/>
              </a:rPr>
              <a:t>예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71FC7B9-0EAA-A57C-1F5C-2186FED3CB6C}"/>
              </a:ext>
            </a:extLst>
          </p:cNvPr>
          <p:cNvSpPr/>
          <p:nvPr/>
        </p:nvSpPr>
        <p:spPr>
          <a:xfrm>
            <a:off x="2929041" y="486273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2865D8-984A-D667-2FEE-3E312C83F725}"/>
              </a:ext>
            </a:extLst>
          </p:cNvPr>
          <p:cNvGrpSpPr/>
          <p:nvPr/>
        </p:nvGrpSpPr>
        <p:grpSpPr>
          <a:xfrm>
            <a:off x="6199986" y="15368"/>
            <a:ext cx="425116" cy="277328"/>
            <a:chOff x="3995213" y="1530391"/>
            <a:chExt cx="425116" cy="277328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15D92B7-6FD3-C77F-9A85-45F949587B15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B5833D-45EE-7EC9-1D9D-BD0B35A06589}"/>
                </a:ext>
              </a:extLst>
            </p:cNvPr>
            <p:cNvSpPr txBox="1"/>
            <p:nvPr/>
          </p:nvSpPr>
          <p:spPr>
            <a:xfrm>
              <a:off x="3995213" y="1530720"/>
              <a:ext cx="425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4-b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0DA8E77-94FD-F107-DFBB-730697F9F94B}"/>
              </a:ext>
            </a:extLst>
          </p:cNvPr>
          <p:cNvSpPr/>
          <p:nvPr/>
        </p:nvSpPr>
        <p:spPr>
          <a:xfrm>
            <a:off x="85961" y="1962511"/>
            <a:ext cx="1357358" cy="1040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F21B942-E00A-EFDD-F801-C7BC20675BCC}"/>
              </a:ext>
            </a:extLst>
          </p:cNvPr>
          <p:cNvSpPr/>
          <p:nvPr/>
        </p:nvSpPr>
        <p:spPr>
          <a:xfrm>
            <a:off x="85960" y="1823847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EA8FBD-C3D2-F90E-9318-93C7B6D70016}"/>
              </a:ext>
            </a:extLst>
          </p:cNvPr>
          <p:cNvGrpSpPr/>
          <p:nvPr/>
        </p:nvGrpSpPr>
        <p:grpSpPr>
          <a:xfrm>
            <a:off x="3215912" y="1611147"/>
            <a:ext cx="412292" cy="277328"/>
            <a:chOff x="3995213" y="1530391"/>
            <a:chExt cx="412292" cy="27732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5C026A7-AFD0-DAAC-D2FE-D2BEA7F55B8C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40E81B-A7A0-B6E7-9108-9052210FF129}"/>
                </a:ext>
              </a:extLst>
            </p:cNvPr>
            <p:cNvSpPr txBox="1"/>
            <p:nvPr/>
          </p:nvSpPr>
          <p:spPr>
            <a:xfrm>
              <a:off x="3995213" y="1530720"/>
              <a:ext cx="412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4-a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897C4C5-4ED1-8206-1FC2-01C0E5F75806}"/>
              </a:ext>
            </a:extLst>
          </p:cNvPr>
          <p:cNvGrpSpPr/>
          <p:nvPr/>
        </p:nvGrpSpPr>
        <p:grpSpPr>
          <a:xfrm>
            <a:off x="4390791" y="4044973"/>
            <a:ext cx="404278" cy="277328"/>
            <a:chOff x="3995213" y="1530391"/>
            <a:chExt cx="404278" cy="27732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6DF0334-F50A-9F99-FD3A-78F3E6745F17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E45D89-ED36-BE90-9F6A-47BFA387ECFC}"/>
                </a:ext>
              </a:extLst>
            </p:cNvPr>
            <p:cNvSpPr txBox="1"/>
            <p:nvPr/>
          </p:nvSpPr>
          <p:spPr>
            <a:xfrm>
              <a:off x="3995213" y="1530720"/>
              <a:ext cx="404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4-c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9E91C86-4EBB-728C-580F-9CC2E17BFA7C}"/>
              </a:ext>
            </a:extLst>
          </p:cNvPr>
          <p:cNvGrpSpPr/>
          <p:nvPr/>
        </p:nvGrpSpPr>
        <p:grpSpPr>
          <a:xfrm>
            <a:off x="6220824" y="3326485"/>
            <a:ext cx="425116" cy="277328"/>
            <a:chOff x="3995213" y="1530391"/>
            <a:chExt cx="425116" cy="27732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517B6C8-83D8-B223-01E7-0F02B0B0DCF5}"/>
                </a:ext>
              </a:extLst>
            </p:cNvPr>
            <p:cNvSpPr/>
            <p:nvPr/>
          </p:nvSpPr>
          <p:spPr>
            <a:xfrm>
              <a:off x="4057924" y="1530391"/>
              <a:ext cx="286871" cy="27732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B25E0D6-73BD-37D6-4999-A9AC668F3655}"/>
                </a:ext>
              </a:extLst>
            </p:cNvPr>
            <p:cNvSpPr txBox="1"/>
            <p:nvPr/>
          </p:nvSpPr>
          <p:spPr>
            <a:xfrm>
              <a:off x="3995213" y="1530720"/>
              <a:ext cx="425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4-d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73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BBDFA-A238-180F-0917-520A4198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메타인지앱</a:t>
            </a:r>
            <a:r>
              <a:rPr lang="en-US" altLang="ko-KR" dirty="0"/>
              <a:t>&gt;</a:t>
            </a:r>
            <a:r>
              <a:rPr lang="ko-KR" altLang="en-US" dirty="0"/>
              <a:t>전체메뉴 수정 </a:t>
            </a: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FC48D92-8B4F-61CF-E728-095BCE64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2" y="573741"/>
            <a:ext cx="3151991" cy="525331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812058-056B-9801-4517-6579CEC98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95518"/>
              </p:ext>
            </p:extLst>
          </p:nvPr>
        </p:nvGraphicFramePr>
        <p:xfrm>
          <a:off x="8991600" y="624937"/>
          <a:ext cx="3200400" cy="978749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155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메타인지 앱 닫고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나의 학습방으로 이동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수정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메타인지앱 닫고 메타인지학습메뉴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화면으로 이동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4796C32-98D6-418C-DF48-4ACACA0346A4}"/>
              </a:ext>
            </a:extLst>
          </p:cNvPr>
          <p:cNvSpPr/>
          <p:nvPr/>
        </p:nvSpPr>
        <p:spPr>
          <a:xfrm>
            <a:off x="233082" y="4007224"/>
            <a:ext cx="726142" cy="681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81A551-599F-D56E-8209-2C02C419B2D2}"/>
              </a:ext>
            </a:extLst>
          </p:cNvPr>
          <p:cNvSpPr/>
          <p:nvPr/>
        </p:nvSpPr>
        <p:spPr>
          <a:xfrm>
            <a:off x="51547" y="3868560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DA135B-26F1-D804-B7C3-F9A96E4F7805}"/>
              </a:ext>
            </a:extLst>
          </p:cNvPr>
          <p:cNvSpPr/>
          <p:nvPr/>
        </p:nvSpPr>
        <p:spPr>
          <a:xfrm>
            <a:off x="4050253" y="2098862"/>
            <a:ext cx="2985247" cy="3541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AI </a:t>
            </a:r>
            <a:r>
              <a:rPr lang="ko-KR" altLang="en-US" sz="1200" dirty="0"/>
              <a:t>메타보드 바로가기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854860-8DCC-54B1-F6D1-E20F25FF209E}"/>
              </a:ext>
            </a:extLst>
          </p:cNvPr>
          <p:cNvSpPr/>
          <p:nvPr/>
        </p:nvSpPr>
        <p:spPr>
          <a:xfrm>
            <a:off x="51547" y="2050677"/>
            <a:ext cx="3355041" cy="45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65A236-85CA-524F-0D46-E2B052FBEEA3}"/>
              </a:ext>
            </a:extLst>
          </p:cNvPr>
          <p:cNvCxnSpPr/>
          <p:nvPr/>
        </p:nvCxnSpPr>
        <p:spPr>
          <a:xfrm>
            <a:off x="3406588" y="2205318"/>
            <a:ext cx="448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87A5E92-769E-1807-C5EA-C299D95C2333}"/>
              </a:ext>
            </a:extLst>
          </p:cNvPr>
          <p:cNvSpPr/>
          <p:nvPr/>
        </p:nvSpPr>
        <p:spPr>
          <a:xfrm>
            <a:off x="3906817" y="1927990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2A2B0D-31BC-02F0-2796-90E6045D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824" y="2810167"/>
            <a:ext cx="4082616" cy="2671442"/>
          </a:xfrm>
          <a:prstGeom prst="rect">
            <a:avLst/>
          </a:prstGeom>
        </p:spPr>
      </p:pic>
      <p:pic>
        <p:nvPicPr>
          <p:cNvPr id="20" name="그림 19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5C01B70-0D93-4125-B11C-04B3E9732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91" y="2050677"/>
            <a:ext cx="2840828" cy="473471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713BBAE-7802-2813-28A8-88890D9D5D97}"/>
              </a:ext>
            </a:extLst>
          </p:cNvPr>
          <p:cNvCxnSpPr>
            <a:cxnSpLocks/>
          </p:cNvCxnSpPr>
          <p:nvPr/>
        </p:nvCxnSpPr>
        <p:spPr>
          <a:xfrm>
            <a:off x="4193688" y="2308038"/>
            <a:ext cx="118336" cy="990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AFC10D-B6CB-5E54-42B1-6485B8811A56}"/>
              </a:ext>
            </a:extLst>
          </p:cNvPr>
          <p:cNvSpPr/>
          <p:nvPr/>
        </p:nvSpPr>
        <p:spPr>
          <a:xfrm>
            <a:off x="8532160" y="4775948"/>
            <a:ext cx="2709581" cy="934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BA348FD-8CE9-A046-A5E2-CD4A97D66902}"/>
              </a:ext>
            </a:extLst>
          </p:cNvPr>
          <p:cNvSpPr/>
          <p:nvPr/>
        </p:nvSpPr>
        <p:spPr>
          <a:xfrm>
            <a:off x="8245289" y="4637284"/>
            <a:ext cx="286871" cy="277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74961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0145" y="62561"/>
            <a:ext cx="2252587" cy="993599"/>
          </a:xfrm>
          <a:prstGeom prst="rect">
            <a:avLst/>
          </a:prstGeom>
          <a:noFill/>
        </p:spPr>
        <p:txBody>
          <a:bodyPr wrap="square" lIns="34286" tIns="27429" rIns="0" bIns="27429" rtlCol="0">
            <a:spAutoFit/>
          </a:bodyPr>
          <a:lstStyle/>
          <a:p>
            <a:endParaRPr lang="en-US" altLang="ko-KR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524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6F363-9414-8044-C7C3-D69212B03295}"/>
              </a:ext>
            </a:extLst>
          </p:cNvPr>
          <p:cNvSpPr txBox="1"/>
          <p:nvPr/>
        </p:nvSpPr>
        <p:spPr>
          <a:xfrm>
            <a:off x="4222378" y="2905780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디자인 요청사항 </a:t>
            </a:r>
          </a:p>
        </p:txBody>
      </p:sp>
    </p:spTree>
    <p:extLst>
      <p:ext uri="{BB962C8B-B14F-4D97-AF65-F5344CB8AC3E}">
        <p14:creationId xmlns:p14="http://schemas.microsoft.com/office/powerpoint/2010/main" val="316076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67150-774D-B167-3B31-159E92E91C02}"/>
              </a:ext>
            </a:extLst>
          </p:cNvPr>
          <p:cNvSpPr txBox="1"/>
          <p:nvPr/>
        </p:nvSpPr>
        <p:spPr>
          <a:xfrm>
            <a:off x="265529" y="839851"/>
            <a:ext cx="394050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b="1" dirty="0"/>
              <a:t>메타인지앱 개편 작업 리스트 </a:t>
            </a:r>
            <a:endParaRPr lang="en-US" altLang="ko-KR" b="1" dirty="0"/>
          </a:p>
          <a:p>
            <a:pPr algn="l"/>
            <a:endParaRPr lang="en-US" altLang="ko-KR" sz="1400" dirty="0"/>
          </a:p>
          <a:p>
            <a:pPr marL="342900" indent="-342900" algn="l">
              <a:buAutoNum type="arabicParenBoth"/>
            </a:pPr>
            <a:r>
              <a:rPr lang="ko-KR" altLang="en-US" sz="1400" dirty="0"/>
              <a:t>메타인지 앱 메인 화면 개편 </a:t>
            </a:r>
            <a:r>
              <a:rPr lang="en-US" altLang="ko-KR" sz="1400" dirty="0"/>
              <a:t>- </a:t>
            </a:r>
            <a:r>
              <a:rPr lang="ko-KR" altLang="en-US" sz="1400" dirty="0"/>
              <a:t>가로형</a:t>
            </a:r>
            <a:r>
              <a:rPr lang="en-US" altLang="ko-KR" sz="1400" dirty="0"/>
              <a:t>   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 algn="l">
              <a:buAutoNum type="arabicParenBoth"/>
            </a:pPr>
            <a:r>
              <a:rPr lang="ko-KR" altLang="en-US" sz="1400" dirty="0"/>
              <a:t>메타보드 관련 상세페이지 </a:t>
            </a:r>
            <a:r>
              <a:rPr lang="en-US" altLang="ko-KR" sz="1400" dirty="0"/>
              <a:t>- </a:t>
            </a:r>
            <a:r>
              <a:rPr lang="ko-KR" altLang="en-US" sz="1400" dirty="0"/>
              <a:t>가로형</a:t>
            </a:r>
            <a:endParaRPr lang="en-US" altLang="ko-KR" sz="1400" dirty="0"/>
          </a:p>
          <a:p>
            <a:pPr marL="342900" indent="-342900" algn="l">
              <a:buAutoNum type="arabicParenBoth"/>
            </a:pPr>
            <a:r>
              <a:rPr lang="en-US" altLang="ko-KR" sz="1400" dirty="0"/>
              <a:t>AI</a:t>
            </a:r>
            <a:r>
              <a:rPr lang="ko-KR" altLang="en-US" sz="1400" dirty="0"/>
              <a:t>메타퀘스트 관련 상세페이지 </a:t>
            </a:r>
            <a:r>
              <a:rPr lang="en-US" altLang="ko-KR" sz="1400" dirty="0"/>
              <a:t>-</a:t>
            </a:r>
            <a:r>
              <a:rPr lang="ko-KR" altLang="en-US" sz="1400" dirty="0"/>
              <a:t>가로형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C984C-FF3B-292E-F44C-978BDC8CD4F1}"/>
              </a:ext>
            </a:extLst>
          </p:cNvPr>
          <p:cNvSpPr txBox="1"/>
          <p:nvPr/>
        </p:nvSpPr>
        <p:spPr>
          <a:xfrm>
            <a:off x="278806" y="23252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/>
              <a:t>2.  </a:t>
            </a:r>
            <a:r>
              <a:rPr lang="ko-KR" altLang="en-US" b="1" dirty="0"/>
              <a:t>메타인지앱 개편 메뉴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0D576-1B66-11C0-3608-5CCBD7B8216B}"/>
              </a:ext>
            </a:extLst>
          </p:cNvPr>
          <p:cNvSpPr txBox="1"/>
          <p:nvPr/>
        </p:nvSpPr>
        <p:spPr>
          <a:xfrm>
            <a:off x="150671" y="5080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CFF0DA-6ABF-37AA-EADC-B8A5C24FD217}"/>
              </a:ext>
            </a:extLst>
          </p:cNvPr>
          <p:cNvSpPr/>
          <p:nvPr/>
        </p:nvSpPr>
        <p:spPr>
          <a:xfrm>
            <a:off x="1464431" y="4763570"/>
            <a:ext cx="15272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메타인지앱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6071B9-E023-E29A-A90F-7CB3EECDF246}"/>
              </a:ext>
            </a:extLst>
          </p:cNvPr>
          <p:cNvSpPr/>
          <p:nvPr/>
        </p:nvSpPr>
        <p:spPr>
          <a:xfrm>
            <a:off x="762905" y="5523830"/>
            <a:ext cx="1297778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오늘의 미션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A8402-B3C1-43BA-DC7B-A33ADBBDD2A6}"/>
              </a:ext>
            </a:extLst>
          </p:cNvPr>
          <p:cNvSpPr/>
          <p:nvPr/>
        </p:nvSpPr>
        <p:spPr>
          <a:xfrm>
            <a:off x="2364726" y="5523830"/>
            <a:ext cx="129777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과목별 미션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4BA2DB-C8AC-E7CE-FF6F-D989CF55583B}"/>
              </a:ext>
            </a:extLst>
          </p:cNvPr>
          <p:cNvCxnSpPr/>
          <p:nvPr/>
        </p:nvCxnSpPr>
        <p:spPr>
          <a:xfrm>
            <a:off x="2235780" y="5142831"/>
            <a:ext cx="0" cy="174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76D8ADE-1B5B-F1B2-9E40-1D6F53306E78}"/>
              </a:ext>
            </a:extLst>
          </p:cNvPr>
          <p:cNvCxnSpPr>
            <a:cxnSpLocks/>
          </p:cNvCxnSpPr>
          <p:nvPr/>
        </p:nvCxnSpPr>
        <p:spPr>
          <a:xfrm>
            <a:off x="1411794" y="5317568"/>
            <a:ext cx="1601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541111-23B0-EFF7-A2A5-F3227D662BA3}"/>
              </a:ext>
            </a:extLst>
          </p:cNvPr>
          <p:cNvCxnSpPr/>
          <p:nvPr/>
        </p:nvCxnSpPr>
        <p:spPr>
          <a:xfrm>
            <a:off x="1412993" y="5317568"/>
            <a:ext cx="0" cy="174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430A9A-DFC4-3B74-1A35-801E64F06A0C}"/>
              </a:ext>
            </a:extLst>
          </p:cNvPr>
          <p:cNvCxnSpPr/>
          <p:nvPr/>
        </p:nvCxnSpPr>
        <p:spPr>
          <a:xfrm>
            <a:off x="3013615" y="5317567"/>
            <a:ext cx="0" cy="174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6F19EA-E07F-477B-95F7-CC5A204C119F}"/>
              </a:ext>
            </a:extLst>
          </p:cNvPr>
          <p:cNvSpPr txBox="1"/>
          <p:nvPr/>
        </p:nvSpPr>
        <p:spPr>
          <a:xfrm>
            <a:off x="1831370" y="3581392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AS-IS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817621-FDAC-F5C9-058F-AB06C01F2568}"/>
              </a:ext>
            </a:extLst>
          </p:cNvPr>
          <p:cNvSpPr txBox="1"/>
          <p:nvPr/>
        </p:nvSpPr>
        <p:spPr>
          <a:xfrm>
            <a:off x="7838720" y="3513350"/>
            <a:ext cx="704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TO-BE</a:t>
            </a:r>
            <a:endParaRPr lang="ko-KR" altLang="en-US" sz="14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61B02E-F55F-2872-858E-EC0B137362D5}"/>
              </a:ext>
            </a:extLst>
          </p:cNvPr>
          <p:cNvSpPr/>
          <p:nvPr/>
        </p:nvSpPr>
        <p:spPr>
          <a:xfrm>
            <a:off x="7603107" y="4573166"/>
            <a:ext cx="15272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메타인지앱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DFADE7-ADE8-9432-1727-9A85FFC0851A}"/>
              </a:ext>
            </a:extLst>
          </p:cNvPr>
          <p:cNvSpPr/>
          <p:nvPr/>
        </p:nvSpPr>
        <p:spPr>
          <a:xfrm>
            <a:off x="8503402" y="5333426"/>
            <a:ext cx="129777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과목별 미션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A98574-708C-8753-F3D9-1A94DD73E17C}"/>
              </a:ext>
            </a:extLst>
          </p:cNvPr>
          <p:cNvCxnSpPr>
            <a:cxnSpLocks/>
          </p:cNvCxnSpPr>
          <p:nvPr/>
        </p:nvCxnSpPr>
        <p:spPr>
          <a:xfrm>
            <a:off x="8374456" y="4952427"/>
            <a:ext cx="0" cy="174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E902BE-2AD4-46FF-9275-22E918DDD9EF}"/>
              </a:ext>
            </a:extLst>
          </p:cNvPr>
          <p:cNvCxnSpPr>
            <a:cxnSpLocks/>
          </p:cNvCxnSpPr>
          <p:nvPr/>
        </p:nvCxnSpPr>
        <p:spPr>
          <a:xfrm>
            <a:off x="7550470" y="5127164"/>
            <a:ext cx="1601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74B29A1-8C1A-6C89-1646-644ED2601CF8}"/>
              </a:ext>
            </a:extLst>
          </p:cNvPr>
          <p:cNvCxnSpPr>
            <a:cxnSpLocks/>
          </p:cNvCxnSpPr>
          <p:nvPr/>
        </p:nvCxnSpPr>
        <p:spPr>
          <a:xfrm>
            <a:off x="7551669" y="5127164"/>
            <a:ext cx="0" cy="174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EC5418D-3442-793F-A7CA-474123D0DE40}"/>
              </a:ext>
            </a:extLst>
          </p:cNvPr>
          <p:cNvCxnSpPr>
            <a:cxnSpLocks/>
          </p:cNvCxnSpPr>
          <p:nvPr/>
        </p:nvCxnSpPr>
        <p:spPr>
          <a:xfrm>
            <a:off x="9152291" y="5127163"/>
            <a:ext cx="0" cy="174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3CCA7AB-A630-1AC1-E540-B8FED39C18BC}"/>
              </a:ext>
            </a:extLst>
          </p:cNvPr>
          <p:cNvCxnSpPr>
            <a:cxnSpLocks/>
          </p:cNvCxnSpPr>
          <p:nvPr/>
        </p:nvCxnSpPr>
        <p:spPr>
          <a:xfrm>
            <a:off x="7596216" y="5737125"/>
            <a:ext cx="0" cy="174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631E71-700B-01FC-5859-BCF85BD2F5F8}"/>
              </a:ext>
            </a:extLst>
          </p:cNvPr>
          <p:cNvSpPr/>
          <p:nvPr/>
        </p:nvSpPr>
        <p:spPr>
          <a:xfrm>
            <a:off x="623492" y="2992219"/>
            <a:ext cx="437745" cy="1738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099C2C-1415-DBA2-D389-EF5947904CE6}"/>
              </a:ext>
            </a:extLst>
          </p:cNvPr>
          <p:cNvSpPr/>
          <p:nvPr/>
        </p:nvSpPr>
        <p:spPr>
          <a:xfrm>
            <a:off x="628589" y="3236949"/>
            <a:ext cx="437743" cy="1738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47DCA6-173E-A407-0756-5DFF7FF39383}"/>
              </a:ext>
            </a:extLst>
          </p:cNvPr>
          <p:cNvSpPr txBox="1"/>
          <p:nvPr/>
        </p:nvSpPr>
        <p:spPr>
          <a:xfrm>
            <a:off x="1043579" y="2948378"/>
            <a:ext cx="126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변경 및 신설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917834-74FE-2C10-5EFA-EC03539428A6}"/>
              </a:ext>
            </a:extLst>
          </p:cNvPr>
          <p:cNvSpPr txBox="1"/>
          <p:nvPr/>
        </p:nvSpPr>
        <p:spPr>
          <a:xfrm>
            <a:off x="1061237" y="3175213"/>
            <a:ext cx="682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C30D69-AC0B-8A88-FAAA-27F4205EB260}"/>
              </a:ext>
            </a:extLst>
          </p:cNvPr>
          <p:cNvSpPr/>
          <p:nvPr/>
        </p:nvSpPr>
        <p:spPr>
          <a:xfrm>
            <a:off x="6535273" y="5921791"/>
            <a:ext cx="2088774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채움퀘스트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CB639F-5C6F-A9B5-7114-A34B853A6605}"/>
              </a:ext>
            </a:extLst>
          </p:cNvPr>
          <p:cNvSpPr/>
          <p:nvPr/>
        </p:nvSpPr>
        <p:spPr>
          <a:xfrm>
            <a:off x="6836905" y="5367793"/>
            <a:ext cx="1427129" cy="36933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AI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메타보드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D7799C-044F-D496-3066-A9E11C3C2B13}"/>
              </a:ext>
            </a:extLst>
          </p:cNvPr>
          <p:cNvSpPr txBox="1"/>
          <p:nvPr/>
        </p:nvSpPr>
        <p:spPr>
          <a:xfrm>
            <a:off x="293690" y="4035914"/>
            <a:ext cx="4316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: </a:t>
            </a:r>
            <a:r>
              <a:rPr lang="ko-KR" altLang="en-US" sz="1200" dirty="0"/>
              <a:t>학습자가 얼마나 알고 모름을 한눈에 볼 수 있는 기능부족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앱 활용도 저하 </a:t>
            </a:r>
            <a:endParaRPr lang="en-US" altLang="ko-KR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573C53-5776-E7D4-246B-5C892AE8B275}"/>
              </a:ext>
            </a:extLst>
          </p:cNvPr>
          <p:cNvSpPr txBox="1"/>
          <p:nvPr/>
        </p:nvSpPr>
        <p:spPr>
          <a:xfrm>
            <a:off x="5578754" y="3878874"/>
            <a:ext cx="6312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:  </a:t>
            </a:r>
            <a:r>
              <a:rPr lang="ko-KR" altLang="en-US" sz="1600" b="1" dirty="0"/>
              <a:t>학습자가 </a:t>
            </a:r>
            <a:r>
              <a:rPr lang="ko-KR" altLang="en-US" sz="1600" b="1" dirty="0">
                <a:solidFill>
                  <a:srgbClr val="FF0000"/>
                </a:solidFill>
              </a:rPr>
              <a:t>무엇을 알고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모르는지를 한눈에 보여주고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b="1" dirty="0">
                <a:solidFill>
                  <a:srgbClr val="FF0000"/>
                </a:solidFill>
              </a:rPr>
              <a:t>   </a:t>
            </a:r>
            <a:r>
              <a:rPr lang="ko-KR" altLang="en-US" sz="1600" b="1" dirty="0">
                <a:solidFill>
                  <a:srgbClr val="FF0000"/>
                </a:solidFill>
              </a:rPr>
              <a:t>문제풀이를 통해 모르는 것을 채워 나갈 수 있는 </a:t>
            </a:r>
            <a:r>
              <a:rPr lang="ko-KR" altLang="en-US" sz="1600" b="1" dirty="0"/>
              <a:t>메타보드 신설</a:t>
            </a:r>
            <a:endParaRPr lang="en-US" altLang="ko-KR" sz="1600" b="1" dirty="0"/>
          </a:p>
        </p:txBody>
      </p:sp>
      <p:sp>
        <p:nvSpPr>
          <p:cNvPr id="65" name="화살표: 위쪽 64">
            <a:extLst>
              <a:ext uri="{FF2B5EF4-FFF2-40B4-BE49-F238E27FC236}">
                <a16:creationId xmlns:a16="http://schemas.microsoft.com/office/drawing/2014/main" id="{97F33ABC-F5EC-7F98-C0EF-8D4939A4E64A}"/>
              </a:ext>
            </a:extLst>
          </p:cNvPr>
          <p:cNvSpPr/>
          <p:nvPr/>
        </p:nvSpPr>
        <p:spPr>
          <a:xfrm rot="5400000">
            <a:off x="4864021" y="4462520"/>
            <a:ext cx="612842" cy="7164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561AEEE-F19C-E50C-729E-99743040F007}"/>
              </a:ext>
            </a:extLst>
          </p:cNvPr>
          <p:cNvCxnSpPr/>
          <p:nvPr/>
        </p:nvCxnSpPr>
        <p:spPr>
          <a:xfrm>
            <a:off x="4980562" y="3581392"/>
            <a:ext cx="0" cy="2969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5623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CEF25-F7F1-1755-9D28-C58D3284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메타보드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77E058-28DC-691E-5DED-AFCB5B91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1" y="571500"/>
            <a:ext cx="5810250" cy="32850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B03E34-D2DB-5133-CA3E-24FAE950E00C}"/>
              </a:ext>
            </a:extLst>
          </p:cNvPr>
          <p:cNvSpPr/>
          <p:nvPr/>
        </p:nvSpPr>
        <p:spPr>
          <a:xfrm>
            <a:off x="133351" y="1524001"/>
            <a:ext cx="4151778" cy="2187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4ABC610-B67B-5289-6742-9FE764594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725107"/>
              </p:ext>
            </p:extLst>
          </p:nvPr>
        </p:nvGraphicFramePr>
        <p:xfrm>
          <a:off x="8991600" y="624937"/>
          <a:ext cx="3200400" cy="2487509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155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기획의도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학습자가 알고 </a:t>
                      </a:r>
                      <a:r>
                        <a:rPr lang="ko-KR" altLang="en-US" sz="900" b="1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모르고를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한눈에 볼 수 있는 </a:t>
                      </a:r>
                      <a:r>
                        <a:rPr lang="ko-KR" altLang="en-US" sz="900" b="1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현황판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9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판이 가장 눈에 잘 띄도록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디자인 요청 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보드판이 입체적으로 느껴지는 이미지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학습상태를 나타내는 별 이미지는 예시 이미지와 같이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입체적으로 보였으면 합니다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보상받기 칸은 다른 칸보다 두드러지고 반짝반짝 하게 하여 클릭할 수 있도록 디자인 부탁드립니다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비활성화 된 칸은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바위느낌으로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블락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된 느낌 디자인 부탁드립니다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673BCB8-8703-5012-5969-D70DCE3EA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1" y="4290017"/>
            <a:ext cx="3790251" cy="21809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AA00B5-2844-FB11-0469-E2A5D34F5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398" y="4392166"/>
            <a:ext cx="3790251" cy="2103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13CB14-DE32-9481-CFB5-36914FD72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981" y="4328746"/>
            <a:ext cx="3884038" cy="21668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DE9A6E-FFC7-7B20-21AF-58228183D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99" b="97363" l="4846" r="99339">
                        <a14:foregroundMark x1="5066" y1="39341" x2="5066" y2="39341"/>
                        <a14:foregroundMark x1="51101" y1="1099" x2="51101" y2="1099"/>
                        <a14:foregroundMark x1="99559" y1="37802" x2="99559" y2="37802"/>
                        <a14:foregroundMark x1="80617" y1="97363" x2="80617" y2="973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1812" y="129428"/>
            <a:ext cx="959014" cy="961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D0115F-F3FB-3668-9B49-FD7B254AE0A9}"/>
              </a:ext>
            </a:extLst>
          </p:cNvPr>
          <p:cNvSpPr txBox="1"/>
          <p:nvPr/>
        </p:nvSpPr>
        <p:spPr>
          <a:xfrm>
            <a:off x="255152" y="392891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메타보드예시</a:t>
            </a:r>
            <a:r>
              <a:rPr lang="ko-KR" altLang="en-US" dirty="0"/>
              <a:t>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5996E6-A1C1-CC7C-95FD-96B8C62DD783}"/>
              </a:ext>
            </a:extLst>
          </p:cNvPr>
          <p:cNvCxnSpPr>
            <a:cxnSpLocks/>
          </p:cNvCxnSpPr>
          <p:nvPr/>
        </p:nvCxnSpPr>
        <p:spPr>
          <a:xfrm flipV="1">
            <a:off x="1689694" y="747932"/>
            <a:ext cx="1348782" cy="1188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3C499D7-E5BC-D612-7C14-51EC58E907C2}"/>
              </a:ext>
            </a:extLst>
          </p:cNvPr>
          <p:cNvSpPr/>
          <p:nvPr/>
        </p:nvSpPr>
        <p:spPr>
          <a:xfrm>
            <a:off x="2841812" y="2638290"/>
            <a:ext cx="378312" cy="358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r>
              <a:rPr lang="en-US" altLang="ko-KR" sz="1050" dirty="0"/>
              <a:t>)</a:t>
            </a:r>
            <a:endParaRPr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9BFD53-C627-8DC5-85DB-95D2C621E5B5}"/>
              </a:ext>
            </a:extLst>
          </p:cNvPr>
          <p:cNvSpPr/>
          <p:nvPr/>
        </p:nvSpPr>
        <p:spPr>
          <a:xfrm>
            <a:off x="2463500" y="2323331"/>
            <a:ext cx="378312" cy="358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r>
              <a:rPr lang="en-US" altLang="ko-KR" sz="1050" dirty="0"/>
              <a:t>)</a:t>
            </a:r>
            <a:endParaRPr lang="ko-KR" altLang="en-US" sz="10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87961E-C9B3-E5A7-6BCD-D24927F13582}"/>
              </a:ext>
            </a:extLst>
          </p:cNvPr>
          <p:cNvSpPr/>
          <p:nvPr/>
        </p:nvSpPr>
        <p:spPr>
          <a:xfrm>
            <a:off x="-73922" y="1378819"/>
            <a:ext cx="301060" cy="3176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C1374AF-5314-E47C-B398-44B7CCDF36C0}"/>
              </a:ext>
            </a:extLst>
          </p:cNvPr>
          <p:cNvSpPr/>
          <p:nvPr/>
        </p:nvSpPr>
        <p:spPr>
          <a:xfrm>
            <a:off x="2652656" y="253561"/>
            <a:ext cx="378312" cy="358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r>
              <a:rPr lang="en-US" altLang="ko-KR" sz="1050" dirty="0"/>
              <a:t>)</a:t>
            </a:r>
            <a:endParaRPr lang="ko-KR" altLang="en-US" sz="10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B1E4BE6-E8C2-2917-77F6-F9096E019D96}"/>
              </a:ext>
            </a:extLst>
          </p:cNvPr>
          <p:cNvSpPr/>
          <p:nvPr/>
        </p:nvSpPr>
        <p:spPr>
          <a:xfrm>
            <a:off x="1528254" y="2297474"/>
            <a:ext cx="378312" cy="358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en-US" altLang="ko-KR" sz="105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49315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표 49">
            <a:extLst>
              <a:ext uri="{FF2B5EF4-FFF2-40B4-BE49-F238E27FC236}">
                <a16:creationId xmlns:a16="http://schemas.microsoft.com/office/drawing/2014/main" id="{32F342B6-79D4-DDB2-1523-0A92DFF9A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033613"/>
              </p:ext>
            </p:extLst>
          </p:nvPr>
        </p:nvGraphicFramePr>
        <p:xfrm>
          <a:off x="70428" y="2610583"/>
          <a:ext cx="12440423" cy="4429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7551">
                  <a:extLst>
                    <a:ext uri="{9D8B030D-6E8A-4147-A177-3AD203B41FA5}">
                      <a16:colId xmlns:a16="http://schemas.microsoft.com/office/drawing/2014/main" val="419487461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824767357"/>
                    </a:ext>
                  </a:extLst>
                </a:gridCol>
                <a:gridCol w="6149507">
                  <a:extLst>
                    <a:ext uri="{9D8B030D-6E8A-4147-A177-3AD203B41FA5}">
                      <a16:colId xmlns:a16="http://schemas.microsoft.com/office/drawing/2014/main" val="413372755"/>
                    </a:ext>
                  </a:extLst>
                </a:gridCol>
              </a:tblGrid>
              <a:tr h="3102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dirty="0"/>
                        <a:t>구분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상세 </a:t>
                      </a:r>
                      <a:endParaRPr lang="en-US" altLang="ko-KR" sz="12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비고 </a:t>
                      </a:r>
                      <a:endParaRPr lang="en-US" altLang="ko-KR" sz="12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890508"/>
                  </a:ext>
                </a:extLst>
              </a:tr>
              <a:tr h="13875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메타보드 노출 기준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회원에게 배정된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과목별 쌤미션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자율미션에 포함된 차시를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바둑판 형식으로 노출하여 알고 모름을 표시함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차시를 칸으로 표시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   - 1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=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차시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(3)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본학습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학습차시목록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에서 학습한 것만 반영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나의오답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x)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    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최종문제풀이 이력이 메타보드에 반영되며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메타보드에서 진입하여 문제풀이 결과하는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학습차시목록의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 시험지에는 결과 반영되지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. (8/1)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* </a:t>
                      </a:r>
                      <a:r>
                        <a:rPr lang="ko-KR" altLang="en-US" sz="1200" dirty="0"/>
                        <a:t>동일과목에 회원에게 배정된 미션은 여러 개 있을 수 있음</a:t>
                      </a:r>
                      <a:r>
                        <a:rPr lang="en-US" altLang="ko-KR" sz="1200" dirty="0"/>
                        <a:t>. (1</a:t>
                      </a:r>
                      <a:r>
                        <a:rPr lang="ko-KR" altLang="en-US" sz="1200" dirty="0"/>
                        <a:t>학기</a:t>
                      </a:r>
                      <a:r>
                        <a:rPr lang="en-US" altLang="ko-KR" sz="1200" dirty="0"/>
                        <a:t>,2</a:t>
                      </a:r>
                      <a:r>
                        <a:rPr lang="ko-KR" altLang="en-US" sz="1200" dirty="0"/>
                        <a:t>학기</a:t>
                      </a:r>
                      <a:r>
                        <a:rPr lang="en-US" altLang="ko-KR" sz="1200" dirty="0"/>
                        <a:t>,….) 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91099"/>
                  </a:ext>
                </a:extLst>
              </a:tr>
              <a:tr h="9541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메타보드 판 학습현황 노출 기준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한 개의 차시에 포함 된 문항의 정오여부에 따라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별의 컬러 표시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1200" dirty="0"/>
                        <a:t>문항을 전부 맞았을 경우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알 완성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알 컬러 가득 참</a:t>
                      </a:r>
                      <a:r>
                        <a:rPr lang="en-US" altLang="ko-KR" sz="1200" dirty="0"/>
                        <a:t>)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  </a:t>
                      </a:r>
                      <a:r>
                        <a:rPr lang="en-US" altLang="ko-KR" sz="1100" dirty="0"/>
                        <a:t>(1)-a </a:t>
                      </a:r>
                      <a:r>
                        <a:rPr lang="ko-KR" altLang="en-US" sz="1100" dirty="0"/>
                        <a:t>최초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회 알 컬러 완성 시 해당 칸은 블랙으로 컬러 변경됨 </a:t>
                      </a:r>
                      <a:endParaRPr lang="en-US" altLang="ko-KR" sz="11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100" dirty="0"/>
                        <a:t>   (1)-b </a:t>
                      </a:r>
                      <a:r>
                        <a:rPr lang="ko-KR" altLang="en-US" sz="1100" dirty="0"/>
                        <a:t>한번 변경된 칸 컬러는 변경되지 않음</a:t>
                      </a:r>
                      <a:r>
                        <a:rPr lang="en-US" altLang="ko-KR" sz="1100" dirty="0"/>
                        <a:t>. 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(2) </a:t>
                      </a:r>
                      <a:r>
                        <a:rPr lang="ko-KR" altLang="en-US" sz="1200" dirty="0"/>
                        <a:t>문항을 일부 맞았을 경우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알 컬러 반만 참 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(3) </a:t>
                      </a:r>
                      <a:r>
                        <a:rPr lang="ko-KR" altLang="en-US" sz="1200" dirty="0"/>
                        <a:t>문항을 전혀 풀지 않은 경우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풀이이력</a:t>
                      </a:r>
                      <a:r>
                        <a:rPr lang="en-US" altLang="ko-KR" sz="1200" dirty="0"/>
                        <a:t>x)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알 생성 안됨 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(4) </a:t>
                      </a:r>
                      <a:r>
                        <a:rPr lang="ko-KR" altLang="en-US" sz="1200" dirty="0"/>
                        <a:t>문항을 다 틀렸을 경우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알 컬러 비어 있음 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443319"/>
                  </a:ext>
                </a:extLst>
              </a:tr>
              <a:tr h="1208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메타보드 상세 팝업 링 채움 기준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(%) </a:t>
                      </a:r>
                      <a:r>
                        <a:rPr lang="ko-KR" altLang="en-US" sz="1300" dirty="0"/>
                        <a:t> 로 계산하여 링 채워 줌</a:t>
                      </a:r>
                      <a:r>
                        <a:rPr lang="en-US" altLang="ko-KR" sz="1300" dirty="0"/>
                        <a:t>.  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rgbClr val="0070C0"/>
                          </a:solidFill>
                        </a:rPr>
                        <a:t>맞은 문제</a:t>
                      </a:r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/>
                        <a:t>개수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내가 풀어야 할 문제 총 개수 </a:t>
                      </a:r>
                      <a:r>
                        <a:rPr lang="en-US" altLang="ko-KR" sz="1300" dirty="0"/>
                        <a:t>x 100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틀린 문제 </a:t>
                      </a:r>
                      <a:r>
                        <a:rPr lang="ko-KR" altLang="en-US" sz="1300" dirty="0"/>
                        <a:t>개수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내가 풀어야 할 문제 총 개수 </a:t>
                      </a:r>
                      <a:r>
                        <a:rPr lang="en-US" altLang="ko-KR" sz="1300" dirty="0"/>
                        <a:t>x 100</a:t>
                      </a:r>
                    </a:p>
                    <a:p>
                      <a:pPr latinLnBrk="1"/>
                      <a:r>
                        <a:rPr lang="ko-KR" altLang="en-US" sz="13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안푼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문제 </a:t>
                      </a:r>
                      <a:r>
                        <a:rPr lang="ko-KR" altLang="en-US" sz="1300" dirty="0"/>
                        <a:t>개수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내가 풀어야 할 문제 총 개수 </a:t>
                      </a:r>
                      <a:r>
                        <a:rPr lang="en-US" altLang="ko-KR" sz="1300" dirty="0"/>
                        <a:t>x 100</a:t>
                      </a:r>
                    </a:p>
                    <a:p>
                      <a:pPr latinLnBrk="1"/>
                      <a:r>
                        <a:rPr lang="en-US" altLang="ko-KR" sz="1300" b="1" dirty="0"/>
                        <a:t>(1)+(2)+(3) = 100% 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163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6216DC-2C05-1D80-84EC-034D0EB48245}"/>
              </a:ext>
            </a:extLst>
          </p:cNvPr>
          <p:cNvGrpSpPr/>
          <p:nvPr/>
        </p:nvGrpSpPr>
        <p:grpSpPr>
          <a:xfrm>
            <a:off x="6700820" y="5948050"/>
            <a:ext cx="892287" cy="876993"/>
            <a:chOff x="1260834" y="2564783"/>
            <a:chExt cx="830506" cy="808212"/>
          </a:xfrm>
        </p:grpSpPr>
        <p:sp>
          <p:nvSpPr>
            <p:cNvPr id="14" name="원형: 비어 있음 263">
              <a:extLst>
                <a:ext uri="{FF2B5EF4-FFF2-40B4-BE49-F238E27FC236}">
                  <a16:creationId xmlns:a16="http://schemas.microsoft.com/office/drawing/2014/main" id="{82DDAD27-F857-DD3E-0FFF-12C242BCA68B}"/>
                </a:ext>
              </a:extLst>
            </p:cNvPr>
            <p:cNvSpPr/>
            <p:nvPr/>
          </p:nvSpPr>
          <p:spPr>
            <a:xfrm rot="19360089">
              <a:off x="1264874" y="2564783"/>
              <a:ext cx="805061" cy="805060"/>
            </a:xfrm>
            <a:prstGeom prst="donu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막힌 원호 264">
              <a:extLst>
                <a:ext uri="{FF2B5EF4-FFF2-40B4-BE49-F238E27FC236}">
                  <a16:creationId xmlns:a16="http://schemas.microsoft.com/office/drawing/2014/main" id="{89276FCA-249B-58D8-3E73-BA61AE7CEB3D}"/>
                </a:ext>
              </a:extLst>
            </p:cNvPr>
            <p:cNvSpPr/>
            <p:nvPr/>
          </p:nvSpPr>
          <p:spPr>
            <a:xfrm rot="3069384">
              <a:off x="1277246" y="2558901"/>
              <a:ext cx="797682" cy="830506"/>
            </a:xfrm>
            <a:prstGeom prst="blockArc">
              <a:avLst>
                <a:gd name="adj1" fmla="val 13755864"/>
                <a:gd name="adj2" fmla="val 6261765"/>
                <a:gd name="adj3" fmla="val 273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1" name="막힌 원호 264">
            <a:extLst>
              <a:ext uri="{FF2B5EF4-FFF2-40B4-BE49-F238E27FC236}">
                <a16:creationId xmlns:a16="http://schemas.microsoft.com/office/drawing/2014/main" id="{4DE7064A-3F73-1C78-E0E8-71F7A62A5062}"/>
              </a:ext>
            </a:extLst>
          </p:cNvPr>
          <p:cNvSpPr/>
          <p:nvPr/>
        </p:nvSpPr>
        <p:spPr>
          <a:xfrm rot="14368685">
            <a:off x="6748122" y="5922604"/>
            <a:ext cx="797682" cy="885550"/>
          </a:xfrm>
          <a:prstGeom prst="blockArc">
            <a:avLst>
              <a:gd name="adj1" fmla="val 2044017"/>
              <a:gd name="adj2" fmla="val 7212003"/>
              <a:gd name="adj3" fmla="val 3097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04628C-714F-1D97-8494-7D6CF694AF96}"/>
              </a:ext>
            </a:extLst>
          </p:cNvPr>
          <p:cNvSpPr txBox="1"/>
          <p:nvPr/>
        </p:nvSpPr>
        <p:spPr>
          <a:xfrm>
            <a:off x="5104083" y="814666"/>
            <a:ext cx="71416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사용 정보 및 필요기능 </a:t>
            </a:r>
            <a:endParaRPr lang="en-US" altLang="ko-KR" sz="1400" b="1" dirty="0"/>
          </a:p>
          <a:p>
            <a:r>
              <a:rPr lang="en-US" altLang="ko-KR" sz="1400" b="1" dirty="0"/>
              <a:t> -&gt; </a:t>
            </a:r>
            <a:r>
              <a:rPr lang="ko-KR" altLang="en-US" sz="1400" b="1" dirty="0"/>
              <a:t>배정된 과목별 쌤미션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자율미션의 차시를 모두 보여주며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알고 모름을 한눈에 파악 </a:t>
            </a:r>
            <a:endParaRPr lang="en-US" altLang="ko-KR" sz="1400" b="1" dirty="0"/>
          </a:p>
          <a:p>
            <a:r>
              <a:rPr lang="en-US" altLang="ko-KR" sz="1400" dirty="0"/>
              <a:t> (1) </a:t>
            </a:r>
            <a:r>
              <a:rPr lang="ko-KR" altLang="en-US" sz="1400" dirty="0"/>
              <a:t>회원에게 배정된 쌤미션</a:t>
            </a:r>
            <a:r>
              <a:rPr lang="en-US" altLang="ko-KR" sz="1400" dirty="0"/>
              <a:t>/ </a:t>
            </a:r>
            <a:r>
              <a:rPr lang="ko-KR" altLang="en-US" sz="1400" dirty="0"/>
              <a:t>자율미션 의 과목별 차시 정보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(2) </a:t>
            </a:r>
            <a:r>
              <a:rPr lang="ko-KR" altLang="en-US" sz="1400" dirty="0"/>
              <a:t>미션 </a:t>
            </a:r>
            <a:r>
              <a:rPr lang="en-US" altLang="ko-KR" sz="1400" dirty="0"/>
              <a:t>1</a:t>
            </a:r>
            <a:r>
              <a:rPr lang="ko-KR" altLang="en-US" sz="1400" dirty="0"/>
              <a:t>개에 </a:t>
            </a:r>
            <a:r>
              <a:rPr lang="en-US" altLang="ko-KR" sz="1400" dirty="0"/>
              <a:t>50</a:t>
            </a:r>
            <a:r>
              <a:rPr lang="ko-KR" altLang="en-US" sz="1400" dirty="0"/>
              <a:t>칸이 그려진 보드판 노출 </a:t>
            </a:r>
            <a:r>
              <a:rPr lang="en-US" altLang="ko-KR" sz="1400" dirty="0"/>
              <a:t>(1</a:t>
            </a:r>
            <a:r>
              <a:rPr lang="ko-KR" altLang="en-US" sz="1400" dirty="0"/>
              <a:t>칸 </a:t>
            </a:r>
            <a:r>
              <a:rPr lang="en-US" altLang="ko-KR" sz="1400" dirty="0"/>
              <a:t>= 1</a:t>
            </a:r>
            <a:r>
              <a:rPr lang="ko-KR" altLang="en-US" sz="1400" dirty="0"/>
              <a:t>개의 차시</a:t>
            </a:r>
            <a:r>
              <a:rPr lang="en-US" altLang="ko-KR" sz="1400" dirty="0"/>
              <a:t>) </a:t>
            </a:r>
          </a:p>
          <a:p>
            <a:r>
              <a:rPr lang="en-US" altLang="ko-KR" sz="1400" dirty="0"/>
              <a:t> (3) </a:t>
            </a:r>
            <a:r>
              <a:rPr lang="ko-KR" altLang="en-US" sz="1400" dirty="0" err="1"/>
              <a:t>차시별</a:t>
            </a:r>
            <a:r>
              <a:rPr lang="ko-KR" altLang="en-US" sz="1400" dirty="0"/>
              <a:t> 학습현황 보여줌 </a:t>
            </a:r>
            <a:endParaRPr lang="en-US" altLang="ko-KR" sz="1400" dirty="0"/>
          </a:p>
          <a:p>
            <a:r>
              <a:rPr lang="en-US" altLang="ko-KR" sz="1400" dirty="0"/>
              <a:t> (4) </a:t>
            </a:r>
            <a:r>
              <a:rPr lang="ko-KR" altLang="en-US" sz="1400" dirty="0"/>
              <a:t>칸 클릭 시 메타보드 상세 팝업창 띄움 </a:t>
            </a:r>
            <a:endParaRPr lang="en-US" altLang="ko-KR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19B1F9-A3CB-16C1-2A4C-FC876D8DBC77}"/>
              </a:ext>
            </a:extLst>
          </p:cNvPr>
          <p:cNvSpPr txBox="1"/>
          <p:nvPr/>
        </p:nvSpPr>
        <p:spPr>
          <a:xfrm>
            <a:off x="0" y="222736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 </a:t>
            </a:r>
            <a:r>
              <a:rPr lang="en-US" altLang="ko-KR" b="1" dirty="0"/>
              <a:t>AI</a:t>
            </a:r>
            <a:r>
              <a:rPr lang="ko-KR" altLang="en-US" b="1" dirty="0"/>
              <a:t>메타보드 정보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F39B5E-6906-A057-ED5C-A66AE857EBB8}"/>
              </a:ext>
            </a:extLst>
          </p:cNvPr>
          <p:cNvSpPr txBox="1"/>
          <p:nvPr/>
        </p:nvSpPr>
        <p:spPr>
          <a:xfrm>
            <a:off x="6281902" y="5949712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20%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0564ED-BE99-142F-F47F-7B1024AFD32A}"/>
              </a:ext>
            </a:extLst>
          </p:cNvPr>
          <p:cNvSpPr txBox="1"/>
          <p:nvPr/>
        </p:nvSpPr>
        <p:spPr>
          <a:xfrm>
            <a:off x="7544126" y="5768552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20%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31AEE7-18C1-A8FF-96DF-C86285E63DD2}"/>
              </a:ext>
            </a:extLst>
          </p:cNvPr>
          <p:cNvSpPr txBox="1"/>
          <p:nvPr/>
        </p:nvSpPr>
        <p:spPr>
          <a:xfrm>
            <a:off x="7489532" y="6777178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60%</a:t>
            </a:r>
            <a:endParaRPr lang="ko-KR" altLang="en-US" sz="1200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0AB53F3-4A46-DF64-0066-8DCC7CFB6053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6523314" y="6226711"/>
            <a:ext cx="215959" cy="13866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3990A9A-78DC-5CC8-2EC8-C5ABB2991CD4}"/>
              </a:ext>
            </a:extLst>
          </p:cNvPr>
          <p:cNvCxnSpPr>
            <a:cxnSpLocks/>
          </p:cNvCxnSpPr>
          <p:nvPr/>
        </p:nvCxnSpPr>
        <p:spPr>
          <a:xfrm flipH="1">
            <a:off x="7420785" y="5917837"/>
            <a:ext cx="182838" cy="1703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2979A0B-FA59-A560-4AF1-9F65AD5304A1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7312507" y="6579978"/>
            <a:ext cx="177025" cy="33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CD81A51-033F-2A0F-973F-EA15F32F9E89}"/>
              </a:ext>
            </a:extLst>
          </p:cNvPr>
          <p:cNvSpPr txBox="1"/>
          <p:nvPr/>
        </p:nvSpPr>
        <p:spPr>
          <a:xfrm>
            <a:off x="8095697" y="6149640"/>
            <a:ext cx="4713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- 1</a:t>
            </a:r>
            <a:r>
              <a:rPr lang="ko-KR" altLang="en-US" sz="1200" dirty="0"/>
              <a:t>차시 학습 과목 </a:t>
            </a:r>
            <a:r>
              <a:rPr lang="en-US" altLang="ko-KR" sz="1200" dirty="0"/>
              <a:t>: </a:t>
            </a:r>
            <a:r>
              <a:rPr lang="ko-KR" altLang="en-US" sz="1200" dirty="0"/>
              <a:t>수학 내신미션</a:t>
            </a:r>
            <a:r>
              <a:rPr lang="en-US" altLang="ko-KR" sz="1200" dirty="0"/>
              <a:t>(</a:t>
            </a:r>
            <a:r>
              <a:rPr lang="ko-KR" altLang="en-US" sz="1200" dirty="0"/>
              <a:t>문제</a:t>
            </a:r>
            <a:r>
              <a:rPr lang="en-US" altLang="ko-KR" sz="1200" dirty="0"/>
              <a:t>8)</a:t>
            </a:r>
            <a:r>
              <a:rPr lang="ko-KR" altLang="en-US" sz="1200" dirty="0"/>
              <a:t> </a:t>
            </a:r>
            <a:r>
              <a:rPr lang="en-US" altLang="ko-KR" sz="1200" dirty="0"/>
              <a:t>/ </a:t>
            </a:r>
            <a:r>
              <a:rPr lang="ko-KR" altLang="en-US" sz="1200" dirty="0"/>
              <a:t>수학 시험미션</a:t>
            </a:r>
            <a:r>
              <a:rPr lang="en-US" altLang="ko-KR" sz="1200" dirty="0"/>
              <a:t>(</a:t>
            </a:r>
            <a:r>
              <a:rPr lang="ko-KR" altLang="en-US" sz="1200" dirty="0"/>
              <a:t>문제</a:t>
            </a:r>
            <a:r>
              <a:rPr lang="en-US" altLang="ko-KR" sz="1200" dirty="0"/>
              <a:t>7)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- 1</a:t>
            </a:r>
            <a:r>
              <a:rPr lang="ko-KR" altLang="en-US" sz="1200" dirty="0"/>
              <a:t>차시 문제 개수 </a:t>
            </a:r>
            <a:r>
              <a:rPr lang="en-US" altLang="ko-KR" sz="1200" dirty="0"/>
              <a:t>: </a:t>
            </a:r>
            <a:r>
              <a:rPr lang="ko-KR" altLang="en-US" sz="1200" dirty="0"/>
              <a:t>총 </a:t>
            </a:r>
            <a:r>
              <a:rPr lang="en-US" altLang="ko-KR" sz="1200" dirty="0"/>
              <a:t>15</a:t>
            </a:r>
            <a:r>
              <a:rPr lang="ko-KR" altLang="en-US" sz="1200" dirty="0"/>
              <a:t>개 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맞은 문제 </a:t>
            </a:r>
            <a:r>
              <a:rPr lang="en-US" altLang="ko-KR" sz="1200" dirty="0"/>
              <a:t>2(</a:t>
            </a:r>
            <a:r>
              <a:rPr lang="ko-KR" altLang="en-US" sz="1200" dirty="0"/>
              <a:t>초록</a:t>
            </a:r>
            <a:r>
              <a:rPr lang="en-US" altLang="ko-KR" sz="1200" dirty="0"/>
              <a:t>), </a:t>
            </a:r>
            <a:r>
              <a:rPr lang="ko-KR" altLang="en-US" sz="1200" dirty="0"/>
              <a:t>틀린 문제</a:t>
            </a:r>
            <a:r>
              <a:rPr lang="en-US" altLang="ko-KR" sz="1200" dirty="0"/>
              <a:t> 6(</a:t>
            </a:r>
            <a:r>
              <a:rPr lang="ko-KR" altLang="en-US" sz="1200" dirty="0"/>
              <a:t>레드</a:t>
            </a:r>
            <a:r>
              <a:rPr lang="en-US" altLang="ko-KR" sz="1200" dirty="0"/>
              <a:t>), </a:t>
            </a:r>
            <a:r>
              <a:rPr lang="ko-KR" altLang="en-US" sz="1200" dirty="0"/>
              <a:t>안 푼 문제 </a:t>
            </a:r>
            <a:r>
              <a:rPr lang="en-US" altLang="ko-KR" sz="1200" dirty="0"/>
              <a:t>2(</a:t>
            </a:r>
            <a:r>
              <a:rPr lang="ko-KR" altLang="en-US" sz="1200" dirty="0"/>
              <a:t>흰색</a:t>
            </a:r>
            <a:r>
              <a:rPr lang="en-US" altLang="ko-KR" sz="1200" dirty="0"/>
              <a:t>) 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73191D-6029-BD62-1DDE-F48DD6F249DF}"/>
              </a:ext>
            </a:extLst>
          </p:cNvPr>
          <p:cNvSpPr txBox="1"/>
          <p:nvPr/>
        </p:nvSpPr>
        <p:spPr>
          <a:xfrm>
            <a:off x="9541770" y="6820987"/>
            <a:ext cx="29225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* </a:t>
            </a:r>
            <a:r>
              <a:rPr lang="ko-KR" altLang="en-US" sz="1050" dirty="0">
                <a:solidFill>
                  <a:srgbClr val="FF0000"/>
                </a:solidFill>
              </a:rPr>
              <a:t>실제 사용자 화면에는 </a:t>
            </a:r>
            <a:r>
              <a:rPr lang="en-US" altLang="ko-KR" sz="1050" dirty="0">
                <a:solidFill>
                  <a:srgbClr val="FF0000"/>
                </a:solidFill>
              </a:rPr>
              <a:t>% </a:t>
            </a:r>
            <a:r>
              <a:rPr lang="ko-KR" altLang="en-US" sz="1050" dirty="0">
                <a:solidFill>
                  <a:srgbClr val="FF0000"/>
                </a:solidFill>
              </a:rPr>
              <a:t>는 표시되지 않음</a:t>
            </a:r>
            <a:r>
              <a:rPr lang="en-US" altLang="ko-KR" sz="1050" dirty="0">
                <a:solidFill>
                  <a:srgbClr val="FF0000"/>
                </a:solidFill>
              </a:rPr>
              <a:t>.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A54983-FD51-F3EE-415E-25FCAD4EE16D}"/>
              </a:ext>
            </a:extLst>
          </p:cNvPr>
          <p:cNvSpPr txBox="1"/>
          <p:nvPr/>
        </p:nvSpPr>
        <p:spPr>
          <a:xfrm>
            <a:off x="101987" y="138914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오늘의 </a:t>
            </a:r>
            <a:r>
              <a:rPr lang="en-US" altLang="ko-KR" b="1" dirty="0">
                <a:solidFill>
                  <a:schemeClr val="bg1"/>
                </a:solidFill>
              </a:rPr>
              <a:t>AI </a:t>
            </a:r>
            <a:r>
              <a:rPr lang="ko-KR" altLang="en-US" b="1" dirty="0">
                <a:solidFill>
                  <a:schemeClr val="bg1"/>
                </a:solidFill>
              </a:rPr>
              <a:t>메타보드 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내가 알고 모르는 것의 현황 판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3509E5-A8B0-165F-0AE4-1173CC1E8A09}"/>
              </a:ext>
            </a:extLst>
          </p:cNvPr>
          <p:cNvSpPr txBox="1"/>
          <p:nvPr/>
        </p:nvSpPr>
        <p:spPr>
          <a:xfrm>
            <a:off x="8228679" y="5892485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highlight>
                  <a:srgbClr val="00FFFF"/>
                </a:highlight>
              </a:rPr>
              <a:t>[</a:t>
            </a:r>
            <a:r>
              <a:rPr lang="ko-KR" altLang="en-US" sz="1100" b="1">
                <a:highlight>
                  <a:srgbClr val="00FFFF"/>
                </a:highlight>
              </a:rPr>
              <a:t>예시</a:t>
            </a:r>
            <a:r>
              <a:rPr lang="en-US" altLang="ko-KR" sz="1100" b="1">
                <a:highlight>
                  <a:srgbClr val="00FFFF"/>
                </a:highlight>
              </a:rPr>
              <a:t>-</a:t>
            </a:r>
            <a:r>
              <a:rPr lang="ko-KR" altLang="en-US" sz="1100" b="1">
                <a:highlight>
                  <a:srgbClr val="00FFFF"/>
                </a:highlight>
              </a:rPr>
              <a:t>차시기준</a:t>
            </a:r>
            <a:r>
              <a:rPr lang="en-US" altLang="ko-KR" sz="1100" b="1">
                <a:highlight>
                  <a:srgbClr val="00FFFF"/>
                </a:highlight>
              </a:rPr>
              <a:t>]</a:t>
            </a:r>
            <a:r>
              <a:rPr lang="ko-KR" altLang="en-US" sz="1100" b="1">
                <a:highlight>
                  <a:srgbClr val="00FFFF"/>
                </a:highlight>
              </a:rPr>
              <a:t> </a:t>
            </a:r>
            <a:endParaRPr lang="ko-KR" altLang="en-US" sz="1100" b="1" dirty="0">
              <a:highlight>
                <a:srgbClr val="00FFFF"/>
              </a:highlight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8D72C69-FA40-40E3-25BA-12984C11C742}"/>
              </a:ext>
            </a:extLst>
          </p:cNvPr>
          <p:cNvSpPr/>
          <p:nvPr/>
        </p:nvSpPr>
        <p:spPr>
          <a:xfrm>
            <a:off x="173762" y="802160"/>
            <a:ext cx="1228649" cy="5787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메타인지앱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메뉴 진입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B012FD8-68DC-7587-B5C3-AD7DA14284B1}"/>
              </a:ext>
            </a:extLst>
          </p:cNvPr>
          <p:cNvSpPr/>
          <p:nvPr/>
        </p:nvSpPr>
        <p:spPr>
          <a:xfrm>
            <a:off x="1686979" y="770851"/>
            <a:ext cx="1423984" cy="5787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메타보드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A44996-B37E-2E64-66C9-DD657BEFD5F0}"/>
              </a:ext>
            </a:extLst>
          </p:cNvPr>
          <p:cNvSpPr/>
          <p:nvPr/>
        </p:nvSpPr>
        <p:spPr>
          <a:xfrm>
            <a:off x="3350990" y="784447"/>
            <a:ext cx="1513065" cy="5886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AI</a:t>
            </a:r>
            <a:r>
              <a:rPr lang="ko-KR" altLang="en-US" sz="1400" b="1" dirty="0">
                <a:solidFill>
                  <a:schemeClr val="bg1"/>
                </a:solidFill>
              </a:rPr>
              <a:t>메타보드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7671FE-2A88-5544-ADF7-54A26ED11D83}"/>
              </a:ext>
            </a:extLst>
          </p:cNvPr>
          <p:cNvCxnSpPr>
            <a:cxnSpLocks/>
          </p:cNvCxnSpPr>
          <p:nvPr/>
        </p:nvCxnSpPr>
        <p:spPr>
          <a:xfrm>
            <a:off x="1324590" y="1069144"/>
            <a:ext cx="5194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C84A1BF-F8FD-5A9A-188C-B44358699F18}"/>
              </a:ext>
            </a:extLst>
          </p:cNvPr>
          <p:cNvCxnSpPr>
            <a:cxnSpLocks/>
          </p:cNvCxnSpPr>
          <p:nvPr/>
        </p:nvCxnSpPr>
        <p:spPr>
          <a:xfrm flipV="1">
            <a:off x="2974070" y="1069144"/>
            <a:ext cx="343637" cy="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0FF8CF47-89FB-6C9A-1884-27530C8C7540}"/>
              </a:ext>
            </a:extLst>
          </p:cNvPr>
          <p:cNvSpPr/>
          <p:nvPr/>
        </p:nvSpPr>
        <p:spPr>
          <a:xfrm>
            <a:off x="4908596" y="903616"/>
            <a:ext cx="204999" cy="1439983"/>
          </a:xfrm>
          <a:prstGeom prst="leftBrace">
            <a:avLst>
              <a:gd name="adj1" fmla="val 15797"/>
              <a:gd name="adj2" fmla="val 1091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0B73D3A4-E89D-739C-69CD-732F5970461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3877749762"/>
              </p:ext>
            </p:extLst>
          </p:nvPr>
        </p:nvGraphicFramePr>
        <p:xfrm>
          <a:off x="6395855" y="3282799"/>
          <a:ext cx="5725717" cy="91094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50897">
                  <a:extLst>
                    <a:ext uri="{9D8B030D-6E8A-4147-A177-3AD203B41FA5}">
                      <a16:colId xmlns:a16="http://schemas.microsoft.com/office/drawing/2014/main" val="1088041802"/>
                    </a:ext>
                  </a:extLst>
                </a:gridCol>
                <a:gridCol w="762470">
                  <a:extLst>
                    <a:ext uri="{9D8B030D-6E8A-4147-A177-3AD203B41FA5}">
                      <a16:colId xmlns:a16="http://schemas.microsoft.com/office/drawing/2014/main" val="4014698830"/>
                    </a:ext>
                  </a:extLst>
                </a:gridCol>
                <a:gridCol w="762470">
                  <a:extLst>
                    <a:ext uri="{9D8B030D-6E8A-4147-A177-3AD203B41FA5}">
                      <a16:colId xmlns:a16="http://schemas.microsoft.com/office/drawing/2014/main" val="2435865466"/>
                    </a:ext>
                  </a:extLst>
                </a:gridCol>
                <a:gridCol w="762470">
                  <a:extLst>
                    <a:ext uri="{9D8B030D-6E8A-4147-A177-3AD203B41FA5}">
                      <a16:colId xmlns:a16="http://schemas.microsoft.com/office/drawing/2014/main" val="831512338"/>
                    </a:ext>
                  </a:extLst>
                </a:gridCol>
                <a:gridCol w="762470">
                  <a:extLst>
                    <a:ext uri="{9D8B030D-6E8A-4147-A177-3AD203B41FA5}">
                      <a16:colId xmlns:a16="http://schemas.microsoft.com/office/drawing/2014/main" val="122057231"/>
                    </a:ext>
                  </a:extLst>
                </a:gridCol>
                <a:gridCol w="762470">
                  <a:extLst>
                    <a:ext uri="{9D8B030D-6E8A-4147-A177-3AD203B41FA5}">
                      <a16:colId xmlns:a16="http://schemas.microsoft.com/office/drawing/2014/main" val="1795187349"/>
                    </a:ext>
                  </a:extLst>
                </a:gridCol>
                <a:gridCol w="762470">
                  <a:extLst>
                    <a:ext uri="{9D8B030D-6E8A-4147-A177-3AD203B41FA5}">
                      <a16:colId xmlns:a16="http://schemas.microsoft.com/office/drawing/2014/main" val="2243021277"/>
                    </a:ext>
                  </a:extLst>
                </a:gridCol>
              </a:tblGrid>
              <a:tr h="3117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메타보드노출범위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수학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사회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과학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역사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국어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영어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210610"/>
                  </a:ext>
                </a:extLst>
              </a:tr>
              <a:tr h="2569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조건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쌤미션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자율미션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314587"/>
                  </a:ext>
                </a:extLst>
              </a:tr>
              <a:tr h="3422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조건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내신완공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내신완공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내신완공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내신완공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레벨완공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레벨완공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2" marR="1072" marT="107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0658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030FE31-F546-7D53-1E96-AD240433EDEA}"/>
              </a:ext>
            </a:extLst>
          </p:cNvPr>
          <p:cNvSpPr txBox="1"/>
          <p:nvPr/>
        </p:nvSpPr>
        <p:spPr>
          <a:xfrm>
            <a:off x="6463676" y="4540682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</a:t>
            </a:r>
            <a:r>
              <a:rPr lang="ko-KR" altLang="en-US" sz="1200" dirty="0"/>
              <a:t>번 예시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B7010-3C2F-FE7B-24BB-48536AFFACC7}"/>
              </a:ext>
            </a:extLst>
          </p:cNvPr>
          <p:cNvSpPr txBox="1"/>
          <p:nvPr/>
        </p:nvSpPr>
        <p:spPr>
          <a:xfrm>
            <a:off x="7312676" y="4522534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</a:t>
            </a:r>
            <a:r>
              <a:rPr lang="ko-KR" altLang="en-US" sz="1200" dirty="0"/>
              <a:t>번 예시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5B1F8-7328-3087-8628-393855F0DDCC}"/>
              </a:ext>
            </a:extLst>
          </p:cNvPr>
          <p:cNvSpPr txBox="1"/>
          <p:nvPr/>
        </p:nvSpPr>
        <p:spPr>
          <a:xfrm>
            <a:off x="8156251" y="4517626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(4)</a:t>
            </a:r>
            <a:r>
              <a:rPr lang="ko-KR" altLang="en-US" sz="1200" dirty="0"/>
              <a:t>번 예시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3E9B1E-3110-64E1-82ED-3694E639A0F8}"/>
              </a:ext>
            </a:extLst>
          </p:cNvPr>
          <p:cNvSpPr/>
          <p:nvPr/>
        </p:nvSpPr>
        <p:spPr>
          <a:xfrm>
            <a:off x="9429826" y="4794625"/>
            <a:ext cx="656073" cy="580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5B987A-577C-E43C-7B1C-CD2C6D0D711B}"/>
              </a:ext>
            </a:extLst>
          </p:cNvPr>
          <p:cNvCxnSpPr/>
          <p:nvPr/>
        </p:nvCxnSpPr>
        <p:spPr>
          <a:xfrm>
            <a:off x="10157011" y="5002462"/>
            <a:ext cx="30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7002C1-64B4-4D52-669A-5D934A6193B0}"/>
              </a:ext>
            </a:extLst>
          </p:cNvPr>
          <p:cNvSpPr txBox="1"/>
          <p:nvPr/>
        </p:nvSpPr>
        <p:spPr>
          <a:xfrm>
            <a:off x="10709529" y="46173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A7412-5CA0-6033-E79A-4B5FE58423D2}"/>
              </a:ext>
            </a:extLst>
          </p:cNvPr>
          <p:cNvSpPr txBox="1"/>
          <p:nvPr/>
        </p:nvSpPr>
        <p:spPr>
          <a:xfrm>
            <a:off x="9339395" y="4470184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(1)-a </a:t>
            </a:r>
            <a:r>
              <a:rPr lang="ko-KR" altLang="en-US" sz="1200" dirty="0"/>
              <a:t>번 예시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BC03678-59E0-6085-0151-48EC90224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1667" l="5000" r="90000">
                        <a14:foregroundMark x1="22500" y1="33333" x2="22500" y2="33333"/>
                        <a14:foregroundMark x1="5000" y1="72917" x2="5000" y2="72917"/>
                        <a14:foregroundMark x1="50000" y1="91667" x2="50000" y2="9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7888" y="4846230"/>
            <a:ext cx="556672" cy="6680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D21148-D6A7-3D9B-ADB4-ABE6EB869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154" y1="32000" x2="46154" y2="32000"/>
                        <a14:foregroundMark x1="56410" y1="62000" x2="56410" y2="6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4966" y="4806449"/>
            <a:ext cx="600276" cy="7695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B77E89-E8E5-4087-A55F-31B370D765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8889" y1="52000" x2="28889" y2="52000"/>
                        <a14:foregroundMark x1="35556" y1="22000" x2="57778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7023" y="4754593"/>
            <a:ext cx="681318" cy="7570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81078F4-A31A-C86E-B0E6-8D1FF99742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6856"/>
          <a:stretch/>
        </p:blipFill>
        <p:spPr>
          <a:xfrm>
            <a:off x="10477384" y="4710207"/>
            <a:ext cx="882148" cy="7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A92308-70EF-189C-2451-6A95539CEEE4}"/>
              </a:ext>
            </a:extLst>
          </p:cNvPr>
          <p:cNvSpPr txBox="1"/>
          <p:nvPr/>
        </p:nvSpPr>
        <p:spPr>
          <a:xfrm>
            <a:off x="92260" y="13891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2. AI </a:t>
            </a:r>
            <a:r>
              <a:rPr lang="ko-KR" altLang="en-US" b="1" dirty="0">
                <a:solidFill>
                  <a:schemeClr val="bg1"/>
                </a:solidFill>
              </a:rPr>
              <a:t>채움퀘스트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복습문항을 통해 채우는 단계 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62AAE-E370-5BE9-6C5F-CC503BD8E746}"/>
              </a:ext>
            </a:extLst>
          </p:cNvPr>
          <p:cNvSpPr txBox="1"/>
          <p:nvPr/>
        </p:nvSpPr>
        <p:spPr>
          <a:xfrm>
            <a:off x="92260" y="1473033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퀘스트 문항 노출 기준</a:t>
            </a:r>
            <a:r>
              <a:rPr lang="en-US" altLang="ko-KR" sz="1400" b="1" dirty="0"/>
              <a:t>]  </a:t>
            </a:r>
            <a:r>
              <a:rPr lang="ko-KR" altLang="en-US" sz="1400" b="1" dirty="0"/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A783C1-31AF-59C5-67A8-8094E4382150}"/>
              </a:ext>
            </a:extLst>
          </p:cNvPr>
          <p:cNvSpPr/>
          <p:nvPr/>
        </p:nvSpPr>
        <p:spPr>
          <a:xfrm>
            <a:off x="173762" y="802160"/>
            <a:ext cx="1228649" cy="5787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메타인지앱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메뉴 진입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187FD6-B4D7-FF40-0D14-66B7F422542E}"/>
              </a:ext>
            </a:extLst>
          </p:cNvPr>
          <p:cNvSpPr/>
          <p:nvPr/>
        </p:nvSpPr>
        <p:spPr>
          <a:xfrm>
            <a:off x="1686979" y="770851"/>
            <a:ext cx="1423984" cy="5787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메타보드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6E8973-D33A-F6C7-F849-3FD73C225938}"/>
              </a:ext>
            </a:extLst>
          </p:cNvPr>
          <p:cNvSpPr/>
          <p:nvPr/>
        </p:nvSpPr>
        <p:spPr>
          <a:xfrm>
            <a:off x="3351892" y="774815"/>
            <a:ext cx="1499253" cy="5886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AI</a:t>
            </a:r>
            <a:r>
              <a:rPr lang="ko-KR" altLang="en-US" sz="1400" b="1" dirty="0">
                <a:solidFill>
                  <a:schemeClr val="bg1"/>
                </a:solidFill>
              </a:rPr>
              <a:t>채움퀘스트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62BC4D8-E7C4-6E5B-D223-66AE470B35EC}"/>
              </a:ext>
            </a:extLst>
          </p:cNvPr>
          <p:cNvCxnSpPr>
            <a:cxnSpLocks/>
          </p:cNvCxnSpPr>
          <p:nvPr/>
        </p:nvCxnSpPr>
        <p:spPr>
          <a:xfrm>
            <a:off x="1324590" y="1069144"/>
            <a:ext cx="5194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91257F-4244-40A2-557D-B397DD1AE47F}"/>
              </a:ext>
            </a:extLst>
          </p:cNvPr>
          <p:cNvCxnSpPr>
            <a:cxnSpLocks/>
          </p:cNvCxnSpPr>
          <p:nvPr/>
        </p:nvCxnSpPr>
        <p:spPr>
          <a:xfrm>
            <a:off x="3006313" y="1060219"/>
            <a:ext cx="284568" cy="8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0A5F1C-D06B-FF7F-F51E-FA8C8284D74C}"/>
              </a:ext>
            </a:extLst>
          </p:cNvPr>
          <p:cNvSpPr txBox="1"/>
          <p:nvPr/>
        </p:nvSpPr>
        <p:spPr>
          <a:xfrm>
            <a:off x="104361" y="1749501"/>
            <a:ext cx="9046066" cy="4907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b="1" dirty="0"/>
              <a:t> 퀘스트 문항 대상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수학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사회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과학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역사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 자율미션 </a:t>
            </a:r>
            <a:r>
              <a:rPr lang="en-US" altLang="ko-KR" sz="1100" b="1" dirty="0"/>
              <a:t>+ </a:t>
            </a:r>
            <a:r>
              <a:rPr lang="ko-KR" altLang="en-US" sz="1100" b="1" dirty="0"/>
              <a:t>쌤미션 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중 회원이 학습 하는 모든 미션</a:t>
            </a:r>
            <a:endParaRPr lang="en-US" altLang="ko-KR" sz="1100" b="1" dirty="0"/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100" b="1" dirty="0"/>
              <a:t> 1</a:t>
            </a:r>
            <a:r>
              <a:rPr lang="ko-KR" altLang="en-US" sz="1100" b="1" dirty="0"/>
              <a:t>퀘스트 </a:t>
            </a:r>
            <a:r>
              <a:rPr lang="en-US" altLang="ko-KR" sz="1100" b="1" dirty="0"/>
              <a:t>= 1</a:t>
            </a:r>
            <a:r>
              <a:rPr lang="ko-KR" altLang="en-US" sz="1100" b="1" dirty="0"/>
              <a:t>문항 이며</a:t>
            </a:r>
            <a:r>
              <a:rPr lang="en-US" altLang="ko-KR" sz="1100" b="1" dirty="0"/>
              <a:t>, 1</a:t>
            </a:r>
            <a:r>
              <a:rPr lang="ko-KR" altLang="en-US" sz="1100" b="1" dirty="0"/>
              <a:t>과목에 미션 여러 개를 동시에 할 경우 모두 노출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   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( ex.</a:t>
            </a:r>
            <a:r>
              <a:rPr lang="ko-KR" altLang="en-US" sz="1100" b="1" dirty="0"/>
              <a:t> 김온니 학생 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수학 </a:t>
            </a:r>
            <a:r>
              <a:rPr lang="en-US" altLang="ko-KR" sz="1100" b="1" dirty="0"/>
              <a:t>: 1</a:t>
            </a:r>
            <a:r>
              <a:rPr lang="ko-KR" altLang="en-US" sz="1100" b="1" dirty="0"/>
              <a:t>학기미션</a:t>
            </a:r>
            <a:r>
              <a:rPr lang="en-US" altLang="ko-KR" sz="1100" b="1" dirty="0"/>
              <a:t>, 2</a:t>
            </a:r>
            <a:r>
              <a:rPr lang="ko-KR" altLang="en-US" sz="1100" b="1" dirty="0"/>
              <a:t>학기 미션 동시 진행 </a:t>
            </a:r>
            <a:r>
              <a:rPr lang="en-US" altLang="ko-KR" sz="1100" b="1" dirty="0"/>
              <a:t>=&gt; </a:t>
            </a:r>
            <a:r>
              <a:rPr lang="ko-KR" altLang="en-US" sz="1100" b="1" dirty="0"/>
              <a:t>김온니 학생은 수학과목 퀘스트 최대 </a:t>
            </a:r>
            <a:r>
              <a:rPr lang="en-US" altLang="ko-KR" sz="1100" b="1" dirty="0"/>
              <a:t>6</a:t>
            </a:r>
            <a:r>
              <a:rPr lang="ko-KR" altLang="en-US" sz="1100" b="1" dirty="0"/>
              <a:t>개 노출</a:t>
            </a:r>
            <a:r>
              <a:rPr lang="en-US" altLang="ko-KR" sz="1100" b="1" dirty="0"/>
              <a:t>) </a:t>
            </a:r>
          </a:p>
          <a:p>
            <a:pPr marL="228600" indent="-228600">
              <a:lnSpc>
                <a:spcPct val="150000"/>
              </a:lnSpc>
              <a:buAutoNum type="arabicParenBoth" startAt="3"/>
            </a:pPr>
            <a:r>
              <a:rPr lang="ko-KR" altLang="en-US" sz="1100" b="1" dirty="0">
                <a:highlight>
                  <a:srgbClr val="00FF00"/>
                </a:highlight>
              </a:rPr>
              <a:t>퀘스트 문항 노출일은 차시 학습일이며</a:t>
            </a:r>
            <a:r>
              <a:rPr lang="en-US" altLang="ko-KR" sz="1100" b="1" dirty="0">
                <a:highlight>
                  <a:srgbClr val="00FF00"/>
                </a:highlight>
              </a:rPr>
              <a:t>, </a:t>
            </a:r>
            <a:r>
              <a:rPr lang="ko-KR" altLang="en-US" sz="1100" b="1" dirty="0">
                <a:highlight>
                  <a:srgbClr val="00FF00"/>
                </a:highlight>
              </a:rPr>
              <a:t>권장학습일이 지나서 학습한 차시 또는 학습하지 않은 차시는  퀘스트문항에서 제외된다</a:t>
            </a:r>
            <a:r>
              <a:rPr lang="en-US" altLang="ko-KR" sz="1100" b="1" dirty="0">
                <a:highlight>
                  <a:srgbClr val="00FF00"/>
                </a:highligh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(ex. </a:t>
            </a:r>
            <a:r>
              <a:rPr lang="ko-KR" altLang="en-US" sz="1100" dirty="0"/>
              <a:t>수학 미션 </a:t>
            </a:r>
            <a:r>
              <a:rPr lang="en-US" altLang="ko-KR" sz="1100" dirty="0"/>
              <a:t>A </a:t>
            </a:r>
            <a:r>
              <a:rPr lang="ko-KR" altLang="en-US" sz="1100" dirty="0"/>
              <a:t>학습일 수</a:t>
            </a:r>
            <a:r>
              <a:rPr lang="en-US" altLang="ko-KR" sz="1100" dirty="0"/>
              <a:t>,</a:t>
            </a:r>
            <a:r>
              <a:rPr lang="ko-KR" altLang="en-US" sz="1100" dirty="0"/>
              <a:t>금  </a:t>
            </a:r>
            <a:r>
              <a:rPr lang="en-US" altLang="ko-KR" sz="1100" dirty="0"/>
              <a:t>=&gt; </a:t>
            </a:r>
            <a:r>
              <a:rPr lang="ko-KR" altLang="en-US" sz="1100" dirty="0"/>
              <a:t>수학 퀘스트 문항은 수</a:t>
            </a:r>
            <a:r>
              <a:rPr lang="en-US" altLang="ko-KR" sz="1100" dirty="0"/>
              <a:t>,</a:t>
            </a:r>
            <a:r>
              <a:rPr lang="ko-KR" altLang="en-US" sz="1100" dirty="0"/>
              <a:t>금에만 노출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                                       =&gt; </a:t>
            </a:r>
            <a:r>
              <a:rPr lang="ko-KR" altLang="en-US" sz="1100" dirty="0"/>
              <a:t>수학 </a:t>
            </a:r>
            <a:r>
              <a:rPr lang="en-US" altLang="ko-KR" sz="1100" dirty="0"/>
              <a:t>A</a:t>
            </a:r>
            <a:r>
              <a:rPr lang="ko-KR" altLang="en-US" sz="1100" dirty="0"/>
              <a:t>미션 </a:t>
            </a:r>
            <a:r>
              <a:rPr lang="en-US" altLang="ko-KR" sz="1100" dirty="0"/>
              <a:t>1</a:t>
            </a:r>
            <a:r>
              <a:rPr lang="ko-KR" altLang="en-US" sz="1100" dirty="0"/>
              <a:t>차시 학습 후 </a:t>
            </a:r>
            <a:r>
              <a:rPr lang="en-US" altLang="ko-KR" sz="1100" dirty="0"/>
              <a:t>, 2</a:t>
            </a:r>
            <a:r>
              <a:rPr lang="ko-KR" altLang="en-US" sz="1100" dirty="0"/>
              <a:t>차시 학습 날 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1</a:t>
            </a:r>
            <a:r>
              <a:rPr lang="ko-KR" altLang="en-US" sz="1100" dirty="0"/>
              <a:t>차시 학습에 대한 퀘스트 문항 노출됨</a:t>
            </a:r>
            <a:r>
              <a:rPr lang="en-US" altLang="ko-KR" sz="1100" dirty="0"/>
              <a:t>.) </a:t>
            </a:r>
          </a:p>
          <a:p>
            <a:pPr marL="228600" indent="-228600">
              <a:lnSpc>
                <a:spcPct val="150000"/>
              </a:lnSpc>
              <a:buAutoNum type="arabicParenBoth" startAt="4"/>
            </a:pPr>
            <a:r>
              <a:rPr lang="ko-KR" altLang="en-US" sz="1100" b="1" dirty="0"/>
              <a:t>미션 학습 종료 시 해당 미션의 퀘스트 문항은 더 이상 노출 되지 않는다</a:t>
            </a:r>
            <a:r>
              <a:rPr lang="en-US" altLang="ko-KR" sz="1100" b="1" dirty="0"/>
              <a:t>.  </a:t>
            </a:r>
          </a:p>
          <a:p>
            <a:pPr marL="228600" indent="-228600">
              <a:lnSpc>
                <a:spcPct val="150000"/>
              </a:lnSpc>
              <a:buAutoNum type="arabicParenBoth" startAt="4"/>
            </a:pPr>
            <a:r>
              <a:rPr lang="ko-KR" altLang="en-US" sz="1100" dirty="0">
                <a:highlight>
                  <a:srgbClr val="00FF00"/>
                </a:highlight>
              </a:rPr>
              <a:t>쌍둥이문항 등록 범위 </a:t>
            </a:r>
            <a:r>
              <a:rPr lang="en-US" altLang="ko-KR" sz="1100" dirty="0">
                <a:highlight>
                  <a:srgbClr val="00FF00"/>
                </a:highlight>
              </a:rPr>
              <a:t>(11</a:t>
            </a:r>
            <a:r>
              <a:rPr lang="ko-KR" altLang="en-US" sz="1100" dirty="0">
                <a:highlight>
                  <a:srgbClr val="00FF00"/>
                </a:highlight>
              </a:rPr>
              <a:t>월 오픈</a:t>
            </a:r>
            <a:r>
              <a:rPr lang="en-US" altLang="ko-KR" sz="1100" dirty="0">
                <a:highlight>
                  <a:srgbClr val="00FF00"/>
                </a:highlight>
              </a:rPr>
              <a:t>) : </a:t>
            </a:r>
            <a:r>
              <a:rPr lang="ko-KR" altLang="en-US" sz="1100" dirty="0">
                <a:highlight>
                  <a:srgbClr val="00FF00"/>
                </a:highlight>
              </a:rPr>
              <a:t>내신완공 수학</a:t>
            </a:r>
            <a:r>
              <a:rPr lang="en-US" altLang="ko-KR" sz="1100" dirty="0">
                <a:highlight>
                  <a:srgbClr val="00FF00"/>
                </a:highlight>
              </a:rPr>
              <a:t>,</a:t>
            </a:r>
            <a:r>
              <a:rPr lang="ko-KR" altLang="en-US" sz="1100" dirty="0">
                <a:highlight>
                  <a:srgbClr val="00FF00"/>
                </a:highlight>
              </a:rPr>
              <a:t>사회</a:t>
            </a:r>
            <a:r>
              <a:rPr lang="en-US" altLang="ko-KR" sz="1100" dirty="0">
                <a:highlight>
                  <a:srgbClr val="00FF00"/>
                </a:highlight>
              </a:rPr>
              <a:t>,</a:t>
            </a:r>
            <a:r>
              <a:rPr lang="ko-KR" altLang="en-US" sz="1100" dirty="0">
                <a:highlight>
                  <a:srgbClr val="00FF00"/>
                </a:highlight>
              </a:rPr>
              <a:t>과학</a:t>
            </a:r>
            <a:r>
              <a:rPr lang="en-US" altLang="ko-KR" sz="1100" dirty="0">
                <a:highlight>
                  <a:srgbClr val="00FF00"/>
                </a:highlight>
              </a:rPr>
              <a:t>,</a:t>
            </a:r>
            <a:r>
              <a:rPr lang="ko-KR" altLang="en-US" sz="1100" dirty="0">
                <a:highlight>
                  <a:srgbClr val="00FF00"/>
                </a:highlight>
              </a:rPr>
              <a:t>역사</a:t>
            </a:r>
            <a:r>
              <a:rPr lang="en-US" altLang="ko-KR" sz="1100" dirty="0">
                <a:highlight>
                  <a:srgbClr val="00FF00"/>
                </a:highlight>
              </a:rPr>
              <a:t> 1</a:t>
            </a:r>
            <a:r>
              <a:rPr lang="ko-KR" altLang="en-US" sz="1100" dirty="0">
                <a:highlight>
                  <a:srgbClr val="00FF00"/>
                </a:highlight>
              </a:rPr>
              <a:t>학기 문항</a:t>
            </a:r>
            <a:endParaRPr lang="en-US" altLang="ko-KR" sz="1100" dirty="0">
              <a:highlight>
                <a:srgbClr val="00FF00"/>
              </a:highlight>
            </a:endParaRPr>
          </a:p>
          <a:p>
            <a:pPr marL="228600" indent="-228600">
              <a:lnSpc>
                <a:spcPct val="150000"/>
              </a:lnSpc>
              <a:buAutoNum type="arabicParenBoth" startAt="4"/>
            </a:pPr>
            <a:r>
              <a:rPr lang="ko-KR" altLang="en-US" sz="1100" dirty="0">
                <a:highlight>
                  <a:srgbClr val="00FF00"/>
                </a:highlight>
              </a:rPr>
              <a:t>퀘스트 마감을 새벽 </a:t>
            </a:r>
            <a:r>
              <a:rPr lang="en-US" altLang="ko-KR" sz="1100" dirty="0">
                <a:highlight>
                  <a:srgbClr val="00FF00"/>
                </a:highlight>
              </a:rPr>
              <a:t>2</a:t>
            </a:r>
            <a:r>
              <a:rPr lang="ko-KR" altLang="en-US" sz="1100" dirty="0">
                <a:highlight>
                  <a:srgbClr val="00FF00"/>
                </a:highlight>
              </a:rPr>
              <a:t>시 이며</a:t>
            </a:r>
            <a:r>
              <a:rPr lang="en-US" altLang="ko-KR" sz="1100" dirty="0">
                <a:highlight>
                  <a:srgbClr val="00FF00"/>
                </a:highlight>
              </a:rPr>
              <a:t>, 00</a:t>
            </a:r>
            <a:r>
              <a:rPr lang="ko-KR" altLang="en-US" sz="1100" dirty="0">
                <a:highlight>
                  <a:srgbClr val="00FF00"/>
                </a:highlight>
              </a:rPr>
              <a:t>시</a:t>
            </a:r>
            <a:r>
              <a:rPr lang="en-US" altLang="ko-KR" sz="1100" dirty="0">
                <a:highlight>
                  <a:srgbClr val="00FF00"/>
                </a:highlight>
              </a:rPr>
              <a:t>(</a:t>
            </a:r>
            <a:r>
              <a:rPr lang="ko-KR" altLang="en-US" sz="1100" dirty="0">
                <a:highlight>
                  <a:srgbClr val="00FF00"/>
                </a:highlight>
              </a:rPr>
              <a:t>자정</a:t>
            </a:r>
            <a:r>
              <a:rPr lang="en-US" altLang="ko-KR" sz="1100" dirty="0">
                <a:highlight>
                  <a:srgbClr val="00FF00"/>
                </a:highlight>
              </a:rPr>
              <a:t>)</a:t>
            </a:r>
            <a:r>
              <a:rPr lang="ko-KR" altLang="en-US" sz="1100" dirty="0">
                <a:highlight>
                  <a:srgbClr val="00FF00"/>
                </a:highlight>
              </a:rPr>
              <a:t> </a:t>
            </a:r>
            <a:r>
              <a:rPr lang="en-US" altLang="ko-KR" sz="1100" dirty="0">
                <a:highlight>
                  <a:srgbClr val="00FF00"/>
                </a:highlight>
              </a:rPr>
              <a:t>~ </a:t>
            </a:r>
            <a:r>
              <a:rPr lang="ko-KR" altLang="en-US" sz="1100" dirty="0">
                <a:highlight>
                  <a:srgbClr val="00FF00"/>
                </a:highlight>
              </a:rPr>
              <a:t>새벽 </a:t>
            </a:r>
            <a:r>
              <a:rPr lang="en-US" altLang="ko-KR" sz="1100" dirty="0">
                <a:highlight>
                  <a:srgbClr val="00FF00"/>
                </a:highlight>
              </a:rPr>
              <a:t>02</a:t>
            </a:r>
            <a:r>
              <a:rPr lang="ko-KR" altLang="en-US" sz="1100" dirty="0">
                <a:highlight>
                  <a:srgbClr val="00FF00"/>
                </a:highlight>
              </a:rPr>
              <a:t>시 까지 학습한 내용은 다음 퀘스트에 반영된다</a:t>
            </a:r>
            <a:r>
              <a:rPr lang="en-US" altLang="ko-KR" sz="1100" dirty="0">
                <a:highlight>
                  <a:srgbClr val="00FF00"/>
                </a:highligh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상세</a:t>
            </a:r>
            <a:r>
              <a:rPr lang="en-US" altLang="ko-KR" sz="1200" b="1" dirty="0"/>
              <a:t>]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b="1" dirty="0"/>
              <a:t> 과목별 퀘스트 문항은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차  </a:t>
            </a:r>
            <a:r>
              <a:rPr lang="en-US" altLang="ko-KR" sz="1100" b="1" dirty="0"/>
              <a:t>2</a:t>
            </a:r>
            <a:r>
              <a:rPr lang="ko-KR" altLang="en-US" sz="1100" b="1" dirty="0"/>
              <a:t>개 </a:t>
            </a:r>
            <a:r>
              <a:rPr lang="en-US" altLang="ko-KR" sz="1100" b="1" dirty="0"/>
              <a:t>+ 2</a:t>
            </a:r>
            <a:r>
              <a:rPr lang="ko-KR" altLang="en-US" sz="1100" b="1" dirty="0"/>
              <a:t>차 복습문항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개 합하여 </a:t>
            </a:r>
            <a:r>
              <a:rPr lang="ko-KR" altLang="en-US" sz="1100" b="1" dirty="0">
                <a:solidFill>
                  <a:srgbClr val="FF0000"/>
                </a:solidFill>
              </a:rPr>
              <a:t>총 </a:t>
            </a:r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  <a:r>
              <a:rPr lang="ko-KR" altLang="en-US" sz="1100" b="1" dirty="0">
                <a:solidFill>
                  <a:srgbClr val="FF0000"/>
                </a:solidFill>
              </a:rPr>
              <a:t>문항이다</a:t>
            </a:r>
            <a:r>
              <a:rPr lang="en-US" altLang="ko-KR" sz="1100" b="1" dirty="0">
                <a:solidFill>
                  <a:srgbClr val="FF0000"/>
                </a:solidFill>
              </a:rPr>
              <a:t>.</a:t>
            </a:r>
            <a:r>
              <a:rPr lang="en-US" altLang="ko-KR" sz="1100" b="1" dirty="0"/>
              <a:t> </a:t>
            </a:r>
            <a:r>
              <a:rPr lang="en-US" altLang="ko-KR" sz="1100" dirty="0"/>
              <a:t>(2</a:t>
            </a:r>
            <a:r>
              <a:rPr lang="ko-KR" altLang="en-US" sz="1100" dirty="0"/>
              <a:t>차 복습 시작 전에는 </a:t>
            </a:r>
            <a:r>
              <a:rPr lang="en-US" altLang="ko-KR" sz="1100" dirty="0"/>
              <a:t>1</a:t>
            </a:r>
            <a:r>
              <a:rPr lang="ko-KR" altLang="en-US" sz="1100" dirty="0"/>
              <a:t>차 복습문항 </a:t>
            </a:r>
            <a:r>
              <a:rPr lang="en-US" altLang="ko-KR" sz="1100" dirty="0"/>
              <a:t>2</a:t>
            </a:r>
            <a:r>
              <a:rPr lang="ko-KR" altLang="en-US" sz="1100" dirty="0"/>
              <a:t>개만 노출</a:t>
            </a:r>
            <a:r>
              <a:rPr lang="en-US" altLang="ko-KR" sz="1100" dirty="0"/>
              <a:t>) 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100" b="1" dirty="0"/>
              <a:t> 1</a:t>
            </a:r>
            <a:r>
              <a:rPr lang="ko-KR" altLang="en-US" sz="1100" b="1" dirty="0"/>
              <a:t>차 복습문항 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    -  </a:t>
            </a:r>
            <a:r>
              <a:rPr lang="ko-KR" altLang="en-US" sz="1100" dirty="0"/>
              <a:t>최근 학습 차시의 오답문항 </a:t>
            </a:r>
            <a:r>
              <a:rPr lang="en-US" altLang="ko-KR" sz="1100" dirty="0"/>
              <a:t>2</a:t>
            </a:r>
            <a:r>
              <a:rPr lang="ko-KR" altLang="en-US" sz="1100" dirty="0"/>
              <a:t>개이며 </a:t>
            </a:r>
            <a:r>
              <a:rPr lang="en-US" altLang="ko-KR" sz="1100" dirty="0"/>
              <a:t>, 3</a:t>
            </a:r>
            <a:r>
              <a:rPr lang="ko-KR" altLang="en-US" sz="1100" dirty="0"/>
              <a:t>개 이상일 경우 </a:t>
            </a:r>
            <a:r>
              <a:rPr lang="en-US" altLang="ko-KR" sz="1100" dirty="0"/>
              <a:t>2</a:t>
            </a:r>
            <a:r>
              <a:rPr lang="ko-KR" altLang="en-US" sz="1100" dirty="0"/>
              <a:t>개 랜덤 추출하고</a:t>
            </a:r>
            <a:r>
              <a:rPr lang="en-US" altLang="ko-KR" sz="1100" dirty="0"/>
              <a:t>, </a:t>
            </a:r>
            <a:r>
              <a:rPr lang="ko-KR" altLang="en-US" sz="1100" dirty="0"/>
              <a:t>문항번호 기준 낮은 숫자부터 노출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-  </a:t>
            </a:r>
            <a:r>
              <a:rPr lang="ko-KR" altLang="en-US" sz="1100" dirty="0"/>
              <a:t>최근 학습 차시에서 오답문항이 없거나 </a:t>
            </a:r>
            <a:r>
              <a:rPr lang="en-US" altLang="ko-KR" sz="1100" dirty="0"/>
              <a:t>2</a:t>
            </a:r>
            <a:r>
              <a:rPr lang="ko-KR" altLang="en-US" sz="1100" dirty="0"/>
              <a:t>개가 안될 경우</a:t>
            </a:r>
            <a:r>
              <a:rPr lang="en-US" altLang="ko-KR" sz="1100" dirty="0"/>
              <a:t>, </a:t>
            </a:r>
            <a:r>
              <a:rPr lang="ko-KR" altLang="en-US" sz="1100" dirty="0"/>
              <a:t>쌍둥이 문항을 포함하여 노출한다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-  </a:t>
            </a:r>
            <a:r>
              <a:rPr lang="ko-KR" altLang="en-US" sz="1100" dirty="0">
                <a:highlight>
                  <a:srgbClr val="00FF00"/>
                </a:highlight>
              </a:rPr>
              <a:t>쌍둥이 문항은 오답에 매칭된 쌍둥이 문항 중 랜덤으로 노출한다</a:t>
            </a:r>
            <a:r>
              <a:rPr lang="en-US" altLang="ko-KR" sz="1100" dirty="0">
                <a:highlight>
                  <a:srgbClr val="00FF00"/>
                </a:highlight>
              </a:rPr>
              <a:t>. / </a:t>
            </a:r>
            <a:r>
              <a:rPr lang="ko-KR" altLang="en-US" sz="1100" dirty="0">
                <a:highlight>
                  <a:srgbClr val="00FF00"/>
                </a:highlight>
              </a:rPr>
              <a:t>오답이 없을 시 쌍둥이 문항 중 랜덤 노출 </a:t>
            </a:r>
            <a:endParaRPr lang="en-US" altLang="ko-KR" sz="1100" dirty="0">
              <a:highlight>
                <a:srgbClr val="00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-  </a:t>
            </a:r>
            <a:r>
              <a:rPr lang="ko-KR" altLang="en-US" sz="1100" dirty="0">
                <a:highlight>
                  <a:srgbClr val="00FF00"/>
                </a:highlight>
              </a:rPr>
              <a:t>문제를 풀고</a:t>
            </a:r>
            <a:r>
              <a:rPr lang="en-US" altLang="ko-KR" sz="1100" dirty="0">
                <a:highlight>
                  <a:srgbClr val="00FF00"/>
                </a:highlight>
              </a:rPr>
              <a:t>, </a:t>
            </a:r>
            <a:r>
              <a:rPr lang="ko-KR" altLang="en-US" sz="1100" dirty="0">
                <a:highlight>
                  <a:srgbClr val="00FF00"/>
                </a:highlight>
              </a:rPr>
              <a:t>오답문항도 </a:t>
            </a:r>
            <a:r>
              <a:rPr lang="en-US" altLang="ko-KR" sz="1100" dirty="0">
                <a:highlight>
                  <a:srgbClr val="00FF00"/>
                </a:highlight>
              </a:rPr>
              <a:t>0</a:t>
            </a:r>
            <a:r>
              <a:rPr lang="ko-KR" altLang="en-US" sz="1100" dirty="0">
                <a:highlight>
                  <a:srgbClr val="00FF00"/>
                </a:highlight>
              </a:rPr>
              <a:t>개</a:t>
            </a:r>
            <a:r>
              <a:rPr lang="en-US" altLang="ko-KR" sz="1100" dirty="0">
                <a:highlight>
                  <a:srgbClr val="00FF00"/>
                </a:highlight>
              </a:rPr>
              <a:t>, </a:t>
            </a:r>
            <a:r>
              <a:rPr lang="ko-KR" altLang="en-US" sz="1100" dirty="0">
                <a:highlight>
                  <a:srgbClr val="00FF00"/>
                </a:highlight>
              </a:rPr>
              <a:t> 쌍둥이 문항도 없을 경우 최근 학습 차시에서 </a:t>
            </a:r>
            <a:r>
              <a:rPr lang="en-US" altLang="ko-KR" sz="1100" dirty="0">
                <a:highlight>
                  <a:srgbClr val="00FF00"/>
                </a:highlight>
              </a:rPr>
              <a:t>2</a:t>
            </a:r>
            <a:r>
              <a:rPr lang="ko-KR" altLang="en-US" sz="1100" dirty="0">
                <a:highlight>
                  <a:srgbClr val="00FF00"/>
                </a:highlight>
              </a:rPr>
              <a:t>개 랜덤 추출한다</a:t>
            </a:r>
            <a:r>
              <a:rPr lang="en-US" altLang="ko-KR" sz="1100" dirty="0">
                <a:highlight>
                  <a:srgbClr val="00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(3)  2</a:t>
            </a:r>
            <a:r>
              <a:rPr lang="ko-KR" altLang="en-US" sz="1100" b="1" dirty="0"/>
              <a:t>차 복습문항 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-  2</a:t>
            </a:r>
            <a:r>
              <a:rPr lang="ko-KR" altLang="en-US" sz="1100" dirty="0"/>
              <a:t>차 복습 차시의 오답문항</a:t>
            </a:r>
            <a:r>
              <a:rPr lang="en-US" altLang="ko-KR" sz="1100" dirty="0"/>
              <a:t> 1</a:t>
            </a:r>
            <a:r>
              <a:rPr lang="ko-KR" altLang="en-US" sz="1100" dirty="0"/>
              <a:t>개이며</a:t>
            </a:r>
            <a:r>
              <a:rPr lang="en-US" altLang="ko-KR" sz="1100" dirty="0"/>
              <a:t>, </a:t>
            </a:r>
            <a:r>
              <a:rPr lang="ko-KR" altLang="en-US" sz="1100" dirty="0"/>
              <a:t>오답문항이 없을 시 또는 </a:t>
            </a:r>
            <a:r>
              <a:rPr lang="en-US" altLang="ko-KR" sz="1100" dirty="0"/>
              <a:t>2</a:t>
            </a:r>
            <a:r>
              <a:rPr lang="ko-KR" altLang="en-US" sz="1100" dirty="0"/>
              <a:t>개 이상일 경우 </a:t>
            </a:r>
            <a:r>
              <a:rPr lang="en-US" altLang="ko-KR" sz="1100" dirty="0"/>
              <a:t>1</a:t>
            </a:r>
            <a:r>
              <a:rPr lang="ko-KR" altLang="en-US" sz="1100" dirty="0"/>
              <a:t>차 복습문항 노출기준과 동일하다 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-  5</a:t>
            </a:r>
            <a:r>
              <a:rPr lang="ko-KR" altLang="en-US" sz="1100" dirty="0"/>
              <a:t>차시 학습 날 </a:t>
            </a:r>
            <a:r>
              <a:rPr lang="en-US" altLang="ko-KR" sz="1100" dirty="0"/>
              <a:t>1</a:t>
            </a:r>
            <a:r>
              <a:rPr lang="ko-KR" altLang="en-US" sz="1100" dirty="0"/>
              <a:t>차시 문항부터 </a:t>
            </a:r>
            <a:r>
              <a:rPr lang="en-US" altLang="ko-KR" sz="1100" dirty="0"/>
              <a:t>2</a:t>
            </a:r>
            <a:r>
              <a:rPr lang="ko-KR" altLang="en-US" sz="1100" dirty="0"/>
              <a:t>차 복습이 시작된다</a:t>
            </a:r>
            <a:r>
              <a:rPr lang="en-US" altLang="ko-KR" sz="1100" dirty="0"/>
              <a:t>.   ( ex : 5</a:t>
            </a:r>
            <a:r>
              <a:rPr lang="ko-KR" altLang="en-US" sz="1100" dirty="0"/>
              <a:t>차시 학습날 </a:t>
            </a:r>
            <a:r>
              <a:rPr lang="en-US" altLang="ko-KR" sz="1100" dirty="0"/>
              <a:t>: 1</a:t>
            </a:r>
            <a:r>
              <a:rPr lang="ko-KR" altLang="en-US" sz="1100" dirty="0"/>
              <a:t>차시 </a:t>
            </a:r>
            <a:r>
              <a:rPr lang="en-US" altLang="ko-KR" sz="1100" dirty="0"/>
              <a:t>2</a:t>
            </a:r>
            <a:r>
              <a:rPr lang="ko-KR" altLang="en-US" sz="1100" dirty="0"/>
              <a:t>차 복습문항 </a:t>
            </a:r>
            <a:r>
              <a:rPr lang="en-US" altLang="ko-KR" sz="1100" dirty="0"/>
              <a:t>/ 6</a:t>
            </a:r>
            <a:r>
              <a:rPr lang="ko-KR" altLang="en-US" sz="1100" dirty="0"/>
              <a:t>차시 학습날 </a:t>
            </a:r>
            <a:r>
              <a:rPr lang="en-US" altLang="ko-KR" sz="1100" dirty="0"/>
              <a:t>: 2</a:t>
            </a:r>
            <a:r>
              <a:rPr lang="ko-KR" altLang="en-US" sz="1100" dirty="0"/>
              <a:t>차시 </a:t>
            </a:r>
            <a:r>
              <a:rPr lang="en-US" altLang="ko-KR" sz="1100" dirty="0"/>
              <a:t>2</a:t>
            </a:r>
            <a:r>
              <a:rPr lang="ko-KR" altLang="en-US" sz="1100" dirty="0"/>
              <a:t>차 복습문항</a:t>
            </a:r>
            <a:r>
              <a:rPr lang="en-US" altLang="ko-KR" sz="11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88595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0ACA1A-129D-B141-32D8-7867703A90FB}"/>
              </a:ext>
            </a:extLst>
          </p:cNvPr>
          <p:cNvSpPr txBox="1"/>
          <p:nvPr/>
        </p:nvSpPr>
        <p:spPr>
          <a:xfrm>
            <a:off x="101987" y="138914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오늘의 </a:t>
            </a:r>
            <a:r>
              <a:rPr lang="en-US" altLang="ko-KR" b="1" dirty="0">
                <a:solidFill>
                  <a:schemeClr val="bg1"/>
                </a:solidFill>
              </a:rPr>
              <a:t>AI </a:t>
            </a:r>
            <a:r>
              <a:rPr lang="ko-KR" altLang="en-US" b="1" dirty="0">
                <a:solidFill>
                  <a:schemeClr val="bg1"/>
                </a:solidFill>
              </a:rPr>
              <a:t>메타보드 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내가 알고 모르는 것의 현황 판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82E124-E5E0-D03E-D34C-2ACABB86987A}"/>
              </a:ext>
            </a:extLst>
          </p:cNvPr>
          <p:cNvSpPr/>
          <p:nvPr/>
        </p:nvSpPr>
        <p:spPr>
          <a:xfrm>
            <a:off x="173762" y="802160"/>
            <a:ext cx="1228649" cy="5787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메타인지앱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메뉴 진입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A58B49-D899-C289-370B-98730B72A8FD}"/>
              </a:ext>
            </a:extLst>
          </p:cNvPr>
          <p:cNvSpPr/>
          <p:nvPr/>
        </p:nvSpPr>
        <p:spPr>
          <a:xfrm>
            <a:off x="1686979" y="770851"/>
            <a:ext cx="1423984" cy="5787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메타보드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479C62-CF64-E70C-18B4-AB5CC2465B4C}"/>
              </a:ext>
            </a:extLst>
          </p:cNvPr>
          <p:cNvSpPr/>
          <p:nvPr/>
        </p:nvSpPr>
        <p:spPr>
          <a:xfrm>
            <a:off x="3350990" y="784447"/>
            <a:ext cx="1513065" cy="5886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AI</a:t>
            </a:r>
            <a:r>
              <a:rPr lang="ko-KR" altLang="en-US" sz="1400" b="1" dirty="0">
                <a:solidFill>
                  <a:schemeClr val="bg1"/>
                </a:solidFill>
              </a:rPr>
              <a:t>메타보드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D52346-6F0C-9CDE-D099-80508CF48BCF}"/>
              </a:ext>
            </a:extLst>
          </p:cNvPr>
          <p:cNvCxnSpPr>
            <a:cxnSpLocks/>
          </p:cNvCxnSpPr>
          <p:nvPr/>
        </p:nvCxnSpPr>
        <p:spPr>
          <a:xfrm>
            <a:off x="1324590" y="1069144"/>
            <a:ext cx="5194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62668B3-5CA4-7FA9-147A-5604EE61E4CE}"/>
              </a:ext>
            </a:extLst>
          </p:cNvPr>
          <p:cNvCxnSpPr>
            <a:cxnSpLocks/>
          </p:cNvCxnSpPr>
          <p:nvPr/>
        </p:nvCxnSpPr>
        <p:spPr>
          <a:xfrm flipV="1">
            <a:off x="2974070" y="1069144"/>
            <a:ext cx="343637" cy="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F1933A-4583-8322-FD1B-DEECC4F8405E}"/>
              </a:ext>
            </a:extLst>
          </p:cNvPr>
          <p:cNvSpPr txBox="1"/>
          <p:nvPr/>
        </p:nvSpPr>
        <p:spPr>
          <a:xfrm>
            <a:off x="74092" y="172582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 </a:t>
            </a:r>
            <a:r>
              <a:rPr lang="en-US" altLang="ko-KR" b="1" dirty="0"/>
              <a:t>AI</a:t>
            </a:r>
            <a:r>
              <a:rPr lang="ko-KR" altLang="en-US" b="1" dirty="0"/>
              <a:t>메타보드 보상정책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8FD82-0424-3E17-E156-B521AF9545A2}"/>
              </a:ext>
            </a:extLst>
          </p:cNvPr>
          <p:cNvSpPr txBox="1"/>
          <p:nvPr/>
        </p:nvSpPr>
        <p:spPr>
          <a:xfrm>
            <a:off x="520218" y="3143469"/>
            <a:ext cx="780854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(1) </a:t>
            </a:r>
            <a:r>
              <a:rPr lang="ko-KR" altLang="en-US" sz="1400" b="1" dirty="0"/>
              <a:t>메타보드</a:t>
            </a:r>
            <a:r>
              <a:rPr lang="en-US" altLang="ko-KR" sz="1400" b="1" dirty="0"/>
              <a:t> 10</a:t>
            </a:r>
            <a:r>
              <a:rPr lang="ko-KR" altLang="en-US" sz="1400" b="1" dirty="0"/>
              <a:t>칸을 블랙으로 채웠을 시 </a:t>
            </a:r>
            <a:r>
              <a:rPr lang="en-US" altLang="ko-KR" sz="1400" b="1" dirty="0"/>
              <a:t>: 10</a:t>
            </a:r>
            <a:r>
              <a:rPr lang="ko-KR" altLang="en-US" sz="1400" b="1" dirty="0"/>
              <a:t>차시 완성 보상 </a:t>
            </a:r>
            <a:r>
              <a:rPr lang="en-US" altLang="ko-KR" sz="1400" b="1" dirty="0"/>
              <a:t>20</a:t>
            </a:r>
            <a:r>
              <a:rPr lang="ko-KR" altLang="en-US" sz="1400" b="1" dirty="0"/>
              <a:t>알  </a:t>
            </a:r>
            <a:endParaRPr lang="en-US" altLang="ko-KR" sz="1400" b="1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 차시의 순서는 상관없음 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-  </a:t>
            </a:r>
            <a:r>
              <a:rPr lang="ko-KR" altLang="en-US" sz="1400" dirty="0"/>
              <a:t>블랙칸이 </a:t>
            </a:r>
            <a:r>
              <a:rPr lang="en-US" altLang="ko-KR" sz="1400" dirty="0"/>
              <a:t>10</a:t>
            </a:r>
            <a:r>
              <a:rPr lang="ko-KR" altLang="en-US" sz="1400" dirty="0"/>
              <a:t>개 째 되는 차시는 보상받기 칸으로 노출됨 </a:t>
            </a:r>
            <a:endParaRPr lang="en-US" altLang="ko-KR" sz="1400" dirty="0"/>
          </a:p>
          <a:p>
            <a:r>
              <a:rPr lang="en-US" altLang="ko-KR" sz="1400" dirty="0"/>
              <a:t>    -  10</a:t>
            </a:r>
            <a:r>
              <a:rPr lang="ko-KR" altLang="en-US" sz="1400" dirty="0"/>
              <a:t>개 달성하여</a:t>
            </a:r>
            <a:r>
              <a:rPr lang="en-US" altLang="ko-KR" sz="1400" dirty="0"/>
              <a:t>, </a:t>
            </a:r>
            <a:r>
              <a:rPr lang="ko-KR" altLang="en-US" sz="1400" dirty="0"/>
              <a:t>보상대상으로 지정 된 차시는 이후 문제를 다시 틀려도 제외되지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    -  </a:t>
            </a:r>
            <a:r>
              <a:rPr lang="ko-KR" altLang="en-US" sz="1400" dirty="0"/>
              <a:t>보상받기 칸을 클릭하는 시점에  </a:t>
            </a:r>
            <a:r>
              <a:rPr lang="en-US" altLang="ko-KR" sz="1400" dirty="0"/>
              <a:t>10</a:t>
            </a:r>
            <a:r>
              <a:rPr lang="ko-KR" altLang="en-US" sz="1400" dirty="0"/>
              <a:t>차시 완성 보상 </a:t>
            </a:r>
            <a:r>
              <a:rPr lang="en-US" altLang="ko-KR" sz="1400" dirty="0"/>
              <a:t>20</a:t>
            </a:r>
            <a:r>
              <a:rPr lang="ko-KR" altLang="en-US" sz="1400" dirty="0"/>
              <a:t>알 제공 </a:t>
            </a:r>
            <a:endParaRPr lang="en-US" altLang="ko-KR" sz="1400" dirty="0"/>
          </a:p>
          <a:p>
            <a:r>
              <a:rPr lang="en-US" altLang="ko-KR" sz="1400" dirty="0"/>
              <a:t>    -  10</a:t>
            </a:r>
            <a:r>
              <a:rPr lang="ko-KR" altLang="en-US" sz="1400" dirty="0"/>
              <a:t>칸을 채운 후 보상받기 칸이 생성되면 다음 번 </a:t>
            </a:r>
            <a:r>
              <a:rPr lang="en-US" altLang="ko-KR" sz="1400" dirty="0"/>
              <a:t>10</a:t>
            </a:r>
            <a:r>
              <a:rPr lang="ko-KR" altLang="en-US" sz="1400" dirty="0"/>
              <a:t>칸 채우기에는 카운팅 되지 않음 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</a:p>
          <a:p>
            <a:r>
              <a:rPr lang="en-US" altLang="ko-KR" sz="1400" dirty="0"/>
              <a:t>    ex)</a:t>
            </a:r>
            <a:r>
              <a:rPr lang="ko-KR" altLang="en-US" sz="1400" dirty="0"/>
              <a:t> </a:t>
            </a:r>
            <a:r>
              <a:rPr lang="en-US" altLang="ko-KR" sz="1400" dirty="0"/>
              <a:t>1,3,4,5,6,7,8,10,12,13 </a:t>
            </a:r>
            <a:r>
              <a:rPr lang="ko-KR" altLang="en-US" sz="1400" dirty="0"/>
              <a:t>차시 별 채우기 완료 </a:t>
            </a:r>
            <a:r>
              <a:rPr lang="en-US" altLang="ko-KR" sz="1400" dirty="0"/>
              <a:t>-&gt; 13</a:t>
            </a:r>
            <a:r>
              <a:rPr lang="ko-KR" altLang="en-US" sz="1400" dirty="0"/>
              <a:t>차시 칸은 보상받기 칸으로 노출 </a:t>
            </a:r>
            <a:endParaRPr lang="en-US" altLang="ko-KR" sz="1400" dirty="0"/>
          </a:p>
          <a:p>
            <a:r>
              <a:rPr lang="en-US" altLang="ko-KR" sz="1400" dirty="0"/>
              <a:t>          -&gt;</a:t>
            </a:r>
            <a:r>
              <a:rPr lang="ko-KR" altLang="en-US" sz="1400" dirty="0"/>
              <a:t>보상받기 클릭하여 보상받기 완료되면 </a:t>
            </a:r>
            <a:r>
              <a:rPr lang="en-US" altLang="ko-KR" sz="1400" dirty="0"/>
              <a:t>13</a:t>
            </a:r>
            <a:r>
              <a:rPr lang="ko-KR" altLang="en-US" sz="1400" dirty="0"/>
              <a:t>차시 칸도 일반 메타보드 칸으로 노출됨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         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(2) </a:t>
            </a:r>
            <a:r>
              <a:rPr lang="ko-KR" altLang="en-US" sz="1400" b="1" dirty="0"/>
              <a:t>메타보드 모든 칸을 블랙으로 채웠을 시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 올블랙 완성 보상 </a:t>
            </a:r>
            <a:r>
              <a:rPr lang="en-US" altLang="ko-KR" sz="1400" b="1" dirty="0"/>
              <a:t>100</a:t>
            </a:r>
            <a:r>
              <a:rPr lang="ko-KR" altLang="en-US" sz="1400" b="1" dirty="0"/>
              <a:t>알 </a:t>
            </a:r>
            <a:endParaRPr lang="en-US" altLang="ko-KR" sz="1400" b="1" dirty="0"/>
          </a:p>
          <a:p>
            <a:r>
              <a:rPr lang="en-US" altLang="ko-KR" sz="1400" b="1" dirty="0"/>
              <a:t>    - </a:t>
            </a:r>
            <a:r>
              <a:rPr lang="ko-KR" altLang="en-US" sz="1400" dirty="0"/>
              <a:t>보상지급 방식은 </a:t>
            </a:r>
            <a:r>
              <a:rPr lang="en-US" altLang="ko-KR" sz="1400" dirty="0"/>
              <a:t>10</a:t>
            </a:r>
            <a:r>
              <a:rPr lang="ko-KR" altLang="en-US" sz="1400" dirty="0"/>
              <a:t>차시 완성 보상과 동일함</a:t>
            </a:r>
            <a:r>
              <a:rPr lang="en-US" altLang="ko-KR" sz="1400" dirty="0"/>
              <a:t>. </a:t>
            </a:r>
          </a:p>
          <a:p>
            <a:endParaRPr lang="en-US" altLang="ko-KR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6EB13-6791-F985-84EA-D564C8613B71}"/>
              </a:ext>
            </a:extLst>
          </p:cNvPr>
          <p:cNvSpPr/>
          <p:nvPr/>
        </p:nvSpPr>
        <p:spPr>
          <a:xfrm>
            <a:off x="608600" y="2242109"/>
            <a:ext cx="1078379" cy="624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메타보드 </a:t>
            </a:r>
            <a:r>
              <a:rPr lang="en-US" altLang="ko-KR" sz="1050" dirty="0">
                <a:solidFill>
                  <a:schemeClr val="tx1"/>
                </a:solidFill>
              </a:rPr>
              <a:t>10</a:t>
            </a:r>
            <a:r>
              <a:rPr lang="ko-KR" altLang="en-US" sz="1050" dirty="0">
                <a:solidFill>
                  <a:schemeClr val="tx1"/>
                </a:solidFill>
              </a:rPr>
              <a:t>칸 블랙 완성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5931B8-BED0-D581-B532-576924A33138}"/>
              </a:ext>
            </a:extLst>
          </p:cNvPr>
          <p:cNvSpPr/>
          <p:nvPr/>
        </p:nvSpPr>
        <p:spPr>
          <a:xfrm>
            <a:off x="1941036" y="2236978"/>
            <a:ext cx="1513065" cy="624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10</a:t>
            </a:r>
            <a:r>
              <a:rPr lang="ko-KR" altLang="en-US" sz="1050" dirty="0">
                <a:solidFill>
                  <a:schemeClr val="tx1"/>
                </a:solidFill>
              </a:rPr>
              <a:t>개 째 되는 차시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보상받기 칸으로 노출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CF0E7-7CB8-3107-3FF9-CC2DAA3D98B8}"/>
              </a:ext>
            </a:extLst>
          </p:cNvPr>
          <p:cNvSpPr/>
          <p:nvPr/>
        </p:nvSpPr>
        <p:spPr>
          <a:xfrm>
            <a:off x="3803960" y="2236977"/>
            <a:ext cx="1440393" cy="6244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보상받기 클릭 시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보상 지급됨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>
                <a:solidFill>
                  <a:schemeClr val="tx1"/>
                </a:solidFill>
              </a:rPr>
              <a:t>보상완료 팝업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0BF8AB-43F1-127E-BFD9-15551F116815}"/>
              </a:ext>
            </a:extLst>
          </p:cNvPr>
          <p:cNvSpPr/>
          <p:nvPr/>
        </p:nvSpPr>
        <p:spPr>
          <a:xfrm>
            <a:off x="5594212" y="2236976"/>
            <a:ext cx="1634501" cy="624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보상받기 칸은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일반 메타보드 칸으로 변경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>
                <a:solidFill>
                  <a:schemeClr val="tx1"/>
                </a:solidFill>
              </a:rPr>
              <a:t>별표시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CAF193A-CC8B-0D00-AE92-8E49D2EAF07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653594" y="2549206"/>
            <a:ext cx="287442" cy="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DBDAF9A-E291-951F-7884-D6305864DC7C}"/>
              </a:ext>
            </a:extLst>
          </p:cNvPr>
          <p:cNvCxnSpPr>
            <a:cxnSpLocks/>
          </p:cNvCxnSpPr>
          <p:nvPr/>
        </p:nvCxnSpPr>
        <p:spPr>
          <a:xfrm flipV="1">
            <a:off x="3439039" y="2549109"/>
            <a:ext cx="287442" cy="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2FCDB5B-E2CA-20FF-4D8F-5552D3F1F00A}"/>
              </a:ext>
            </a:extLst>
          </p:cNvPr>
          <p:cNvCxnSpPr>
            <a:cxnSpLocks/>
          </p:cNvCxnSpPr>
          <p:nvPr/>
        </p:nvCxnSpPr>
        <p:spPr>
          <a:xfrm flipV="1">
            <a:off x="5214229" y="2549109"/>
            <a:ext cx="287442" cy="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CA59F9-6A28-221C-3A40-37704D0F6EEE}"/>
              </a:ext>
            </a:extLst>
          </p:cNvPr>
          <p:cNvSpPr txBox="1"/>
          <p:nvPr/>
        </p:nvSpPr>
        <p:spPr>
          <a:xfrm>
            <a:off x="3915656" y="1950924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보상지급 시점 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3105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A92308-70EF-189C-2451-6A95539CEEE4}"/>
              </a:ext>
            </a:extLst>
          </p:cNvPr>
          <p:cNvSpPr txBox="1"/>
          <p:nvPr/>
        </p:nvSpPr>
        <p:spPr>
          <a:xfrm>
            <a:off x="92260" y="13891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2. AI </a:t>
            </a:r>
            <a:r>
              <a:rPr lang="ko-KR" altLang="en-US" b="1" dirty="0">
                <a:solidFill>
                  <a:schemeClr val="bg1"/>
                </a:solidFill>
              </a:rPr>
              <a:t>채움퀘스트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복습문항을 통해 채우는 단계 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A783C1-31AF-59C5-67A8-8094E4382150}"/>
              </a:ext>
            </a:extLst>
          </p:cNvPr>
          <p:cNvSpPr/>
          <p:nvPr/>
        </p:nvSpPr>
        <p:spPr>
          <a:xfrm>
            <a:off x="173762" y="802160"/>
            <a:ext cx="1228649" cy="5787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메타인지앱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메뉴 진입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187FD6-B4D7-FF40-0D14-66B7F422542E}"/>
              </a:ext>
            </a:extLst>
          </p:cNvPr>
          <p:cNvSpPr/>
          <p:nvPr/>
        </p:nvSpPr>
        <p:spPr>
          <a:xfrm>
            <a:off x="1686979" y="770851"/>
            <a:ext cx="1423984" cy="5787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메타보드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6E8973-D33A-F6C7-F849-3FD73C225938}"/>
              </a:ext>
            </a:extLst>
          </p:cNvPr>
          <p:cNvSpPr/>
          <p:nvPr/>
        </p:nvSpPr>
        <p:spPr>
          <a:xfrm>
            <a:off x="3351892" y="774815"/>
            <a:ext cx="1499253" cy="5886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AI</a:t>
            </a:r>
            <a:r>
              <a:rPr lang="ko-KR" altLang="en-US" sz="1400" b="1" dirty="0">
                <a:solidFill>
                  <a:schemeClr val="bg1"/>
                </a:solidFill>
              </a:rPr>
              <a:t>채움퀘스트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62BC4D8-E7C4-6E5B-D223-66AE470B35EC}"/>
              </a:ext>
            </a:extLst>
          </p:cNvPr>
          <p:cNvCxnSpPr>
            <a:cxnSpLocks/>
          </p:cNvCxnSpPr>
          <p:nvPr/>
        </p:nvCxnSpPr>
        <p:spPr>
          <a:xfrm>
            <a:off x="1324590" y="1069144"/>
            <a:ext cx="5194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91257F-4244-40A2-557D-B397DD1AE47F}"/>
              </a:ext>
            </a:extLst>
          </p:cNvPr>
          <p:cNvCxnSpPr>
            <a:cxnSpLocks/>
          </p:cNvCxnSpPr>
          <p:nvPr/>
        </p:nvCxnSpPr>
        <p:spPr>
          <a:xfrm>
            <a:off x="3006313" y="1060219"/>
            <a:ext cx="284568" cy="8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B86F12-667D-7E80-61D3-7A08CA05EAF4}"/>
              </a:ext>
            </a:extLst>
          </p:cNvPr>
          <p:cNvSpPr txBox="1"/>
          <p:nvPr/>
        </p:nvSpPr>
        <p:spPr>
          <a:xfrm>
            <a:off x="234039" y="1679190"/>
            <a:ext cx="2835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[AI</a:t>
            </a:r>
            <a:r>
              <a:rPr lang="ko-KR" altLang="en-US" sz="1600" b="1" dirty="0"/>
              <a:t>채움퀘스트 성공기준</a:t>
            </a:r>
            <a:r>
              <a:rPr lang="en-US" altLang="ko-KR" sz="1600" b="1" dirty="0"/>
              <a:t>]  </a:t>
            </a:r>
            <a:r>
              <a:rPr lang="ko-KR" altLang="en-US" sz="1600" b="1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3C8A63-66AE-B34A-775F-93293F6813D7}"/>
              </a:ext>
            </a:extLst>
          </p:cNvPr>
          <p:cNvSpPr txBox="1"/>
          <p:nvPr/>
        </p:nvSpPr>
        <p:spPr>
          <a:xfrm>
            <a:off x="173762" y="2037855"/>
            <a:ext cx="6614311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(1) </a:t>
            </a:r>
            <a:r>
              <a:rPr lang="ko-KR" altLang="en-US" sz="1200" dirty="0"/>
              <a:t>퀘스트 문항 정답이면 성공</a:t>
            </a:r>
            <a:r>
              <a:rPr lang="en-US" altLang="ko-KR" sz="1200" dirty="0"/>
              <a:t>/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퀘스트 당 완공알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지급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(2) </a:t>
            </a:r>
            <a:r>
              <a:rPr lang="ko-KR" altLang="en-US" sz="1200" dirty="0"/>
              <a:t>성공한 문제는 다시 풀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다시 풀었을 때 틀려도 퀘스트 성공여부는 바뀌지 않음</a:t>
            </a:r>
            <a:r>
              <a:rPr lang="en-US" altLang="ko-KR" sz="1200" dirty="0"/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(3) </a:t>
            </a:r>
            <a:r>
              <a:rPr lang="ko-KR" altLang="en-US" sz="1200" dirty="0"/>
              <a:t>마감된 퀘스트를 다시 풀 수는 있지만 추가 액션은 없음</a:t>
            </a:r>
            <a:r>
              <a:rPr lang="en-US" altLang="ko-KR" sz="1200" dirty="0"/>
              <a:t>(</a:t>
            </a:r>
            <a:r>
              <a:rPr lang="ko-KR" altLang="en-US" sz="1200" dirty="0"/>
              <a:t>성공여부 포인트 지급여부 등 </a:t>
            </a:r>
            <a:r>
              <a:rPr lang="en-US" altLang="ko-KR" sz="1200" dirty="0"/>
              <a:t>)  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(3) </a:t>
            </a:r>
            <a:r>
              <a:rPr lang="ko-KR" altLang="en-US" sz="1200" dirty="0"/>
              <a:t>당일 퀘스트는 당일 자정 마감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(4) </a:t>
            </a:r>
            <a:r>
              <a:rPr lang="ko-KR" altLang="en-US" sz="1200" dirty="0"/>
              <a:t>퀘스트 성공 시 지급되는 포인트는 익일 합산하여 지급됨</a:t>
            </a:r>
            <a:r>
              <a:rPr lang="en-US" altLang="ko-KR" sz="1200" dirty="0"/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C4FD0-CA04-A731-DC58-50A425693671}"/>
              </a:ext>
            </a:extLst>
          </p:cNvPr>
          <p:cNvSpPr txBox="1"/>
          <p:nvPr/>
        </p:nvSpPr>
        <p:spPr>
          <a:xfrm>
            <a:off x="234039" y="3624531"/>
            <a:ext cx="2835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[AI</a:t>
            </a:r>
            <a:r>
              <a:rPr lang="ko-KR" altLang="en-US" sz="1600" b="1" dirty="0"/>
              <a:t>채움퀘스트 캘린더</a:t>
            </a:r>
            <a:r>
              <a:rPr lang="en-US" altLang="ko-KR" sz="1600" b="1" dirty="0"/>
              <a:t>]  </a:t>
            </a:r>
            <a:r>
              <a:rPr lang="ko-KR" altLang="en-US" sz="16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139E8-C577-DD79-01A9-86C1BC915008}"/>
              </a:ext>
            </a:extLst>
          </p:cNvPr>
          <p:cNvSpPr txBox="1"/>
          <p:nvPr/>
        </p:nvSpPr>
        <p:spPr>
          <a:xfrm>
            <a:off x="173762" y="3947945"/>
            <a:ext cx="9866709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(1) </a:t>
            </a:r>
            <a:r>
              <a:rPr lang="ko-KR" altLang="en-US" sz="1200" dirty="0">
                <a:solidFill>
                  <a:srgbClr val="FF0000"/>
                </a:solidFill>
              </a:rPr>
              <a:t>퀘스트를 모두 성공했을 시 성공 도장</a:t>
            </a:r>
            <a:r>
              <a:rPr lang="ko-KR" altLang="en-US" sz="1200" dirty="0"/>
              <a:t>이 해당 날짜에 노출된다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(2) </a:t>
            </a:r>
            <a:r>
              <a:rPr lang="ko-KR" altLang="en-US" sz="1200" dirty="0">
                <a:solidFill>
                  <a:srgbClr val="FF0000"/>
                </a:solidFill>
              </a:rPr>
              <a:t>퀘스트 미달성 표시</a:t>
            </a:r>
            <a:r>
              <a:rPr lang="ko-KR" altLang="en-US" sz="1200" dirty="0"/>
              <a:t>는 과목 구분없이 </a:t>
            </a:r>
            <a:r>
              <a:rPr lang="ko-KR" altLang="en-US" sz="1200" dirty="0">
                <a:solidFill>
                  <a:srgbClr val="FF0000"/>
                </a:solidFill>
              </a:rPr>
              <a:t>실패한 총 개수</a:t>
            </a:r>
            <a:r>
              <a:rPr lang="ko-KR" altLang="en-US" sz="1200" dirty="0"/>
              <a:t>를 표시 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(3) </a:t>
            </a:r>
            <a:r>
              <a:rPr lang="ko-KR" altLang="en-US" sz="1200" dirty="0"/>
              <a:t>퀘스트 문항이 생성되지 않은 경우</a:t>
            </a:r>
            <a:r>
              <a:rPr lang="en-US" altLang="ko-KR" sz="1200" dirty="0"/>
              <a:t>, </a:t>
            </a:r>
            <a:r>
              <a:rPr lang="ko-KR" altLang="en-US" sz="1200" dirty="0"/>
              <a:t> 권장학습일을 지나서 학습해도</a:t>
            </a:r>
            <a:r>
              <a:rPr lang="en-US" altLang="ko-KR" sz="1200" dirty="0"/>
              <a:t>, </a:t>
            </a:r>
            <a:r>
              <a:rPr lang="ko-KR" altLang="en-US" sz="1200" dirty="0"/>
              <a:t> 캘린더에서 해당 퀘스트 문항은 생성되지 않는다</a:t>
            </a:r>
            <a:r>
              <a:rPr lang="en-US" altLang="ko-KR" sz="1200" dirty="0"/>
              <a:t>. 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(4) </a:t>
            </a:r>
            <a:r>
              <a:rPr lang="ko-KR" altLang="en-US" sz="1200" dirty="0"/>
              <a:t>생성된 퀘스트 문항은 해당날짜 클릭시 다시 풀어 볼 수 있으나</a:t>
            </a:r>
            <a:r>
              <a:rPr lang="en-US" altLang="ko-KR" sz="1200" dirty="0"/>
              <a:t>, </a:t>
            </a:r>
            <a:r>
              <a:rPr lang="ko-KR" altLang="en-US" sz="1200" dirty="0"/>
              <a:t>마감된 퀘스트 일 경우 풀이 결과가 업데이트 되지 않는다</a:t>
            </a:r>
            <a:r>
              <a:rPr lang="en-US" altLang="ko-KR" sz="12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3566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3D01CB-0B18-4DF5-B032-CF03ED2CF5F9}"/>
              </a:ext>
            </a:extLst>
          </p:cNvPr>
          <p:cNvSpPr/>
          <p:nvPr/>
        </p:nvSpPr>
        <p:spPr>
          <a:xfrm>
            <a:off x="1655498" y="1280673"/>
            <a:ext cx="1414789" cy="447627"/>
          </a:xfrm>
          <a:prstGeom prst="roundRect">
            <a:avLst>
              <a:gd name="adj" fmla="val 1410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과목별 미션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8A64C6-1CEB-0DF6-2261-0476284512EF}"/>
              </a:ext>
            </a:extLst>
          </p:cNvPr>
          <p:cNvSpPr/>
          <p:nvPr/>
        </p:nvSpPr>
        <p:spPr>
          <a:xfrm>
            <a:off x="238787" y="1728300"/>
            <a:ext cx="8747266" cy="4295981"/>
          </a:xfrm>
          <a:prstGeom prst="roundRect">
            <a:avLst>
              <a:gd name="adj" fmla="val 4109"/>
            </a:avLst>
          </a:prstGeom>
          <a:solidFill>
            <a:schemeClr val="tx2">
              <a:lumMod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메타보드 메인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단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과목도 메타보드가 생성되지 않았을 경우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05080"/>
              </p:ext>
            </p:extLst>
          </p:nvPr>
        </p:nvGraphicFramePr>
        <p:xfrm>
          <a:off x="9023871" y="251927"/>
          <a:ext cx="3200400" cy="3901442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가이드영상은 이번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 </a:t>
                      </a:r>
                      <a:r>
                        <a:rPr lang="ko-KR" altLang="en-US" sz="900" b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오픈시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미오픈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 이후 오픈 예정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341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메타인지 학습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클릭 시 메타인지 학습 메인으로 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메뉴명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탭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선택되어있음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클릭시 메타보드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카드노출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화면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미션 클릭시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메타인지앱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미션 메뉴로 이동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(2-a)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노출영역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과목도 생성되지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않은경우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가이드화면 노출 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추후 가이드 영상으로 대체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메타인지 캐릭터 사용하여 디자인 요청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자율미션 생성하기 클릭시 메타인지앱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자율미션 만들기로 이동됨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91545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카드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한번도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퀘스트문항이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생성되지 않은 경우 노출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물음표 상자 클릭시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레이어팝업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(4-1)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373192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이용안내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팝업 띄움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4355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메타인지 학습소개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 메타인지 학습 소개 페이지로 이동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메타인지학습 클릭시 노출되는 안내페이지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253832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" y="507691"/>
            <a:ext cx="8695765" cy="64639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1A45CE-BE96-ECAF-15AE-E6F6813AD52A}"/>
              </a:ext>
            </a:extLst>
          </p:cNvPr>
          <p:cNvSpPr/>
          <p:nvPr/>
        </p:nvSpPr>
        <p:spPr>
          <a:xfrm>
            <a:off x="221536" y="1280673"/>
            <a:ext cx="1432040" cy="606714"/>
          </a:xfrm>
          <a:prstGeom prst="roundRect">
            <a:avLst>
              <a:gd name="adj" fmla="val 1747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</a:t>
            </a:r>
            <a:r>
              <a:rPr lang="ko-KR" altLang="en-US" b="1" dirty="0"/>
              <a:t>메타보드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8E72880-CBA8-7A91-EF9D-C56B8DBE18D8}"/>
              </a:ext>
            </a:extLst>
          </p:cNvPr>
          <p:cNvSpPr txBox="1"/>
          <p:nvPr/>
        </p:nvSpPr>
        <p:spPr>
          <a:xfrm>
            <a:off x="7477601" y="1803883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메타보드 이용안내</a:t>
            </a: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8583676E-499C-F57D-41F2-5A65BEE75F3F}"/>
              </a:ext>
            </a:extLst>
          </p:cNvPr>
          <p:cNvSpPr/>
          <p:nvPr/>
        </p:nvSpPr>
        <p:spPr>
          <a:xfrm>
            <a:off x="7349306" y="1790465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1" name="AutoShape 379">
            <a:extLst>
              <a:ext uri="{FF2B5EF4-FFF2-40B4-BE49-F238E27FC236}">
                <a16:creationId xmlns:a16="http://schemas.microsoft.com/office/drawing/2014/main" id="{FB018A85-A95C-E8FE-FAA4-9F0040994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927" y="750314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134" name="AutoShape 379">
            <a:extLst>
              <a:ext uri="{FF2B5EF4-FFF2-40B4-BE49-F238E27FC236}">
                <a16:creationId xmlns:a16="http://schemas.microsoft.com/office/drawing/2014/main" id="{EDEFCAB4-35AA-134E-0A19-0D5414E7E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7" y="1091372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1D7C4C5-55BC-9A91-63D9-C97F72EA1B31}"/>
              </a:ext>
            </a:extLst>
          </p:cNvPr>
          <p:cNvSpPr txBox="1"/>
          <p:nvPr/>
        </p:nvSpPr>
        <p:spPr>
          <a:xfrm>
            <a:off x="9003305" y="6597391"/>
            <a:ext cx="3170765" cy="260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다음페이지 계속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EFC24B-9BD2-B622-EE5C-FA565F06F62B}"/>
              </a:ext>
            </a:extLst>
          </p:cNvPr>
          <p:cNvSpPr/>
          <p:nvPr/>
        </p:nvSpPr>
        <p:spPr>
          <a:xfrm>
            <a:off x="386059" y="2057799"/>
            <a:ext cx="5655078" cy="359461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B23F56-B97B-A048-5AF3-2178BAD77D7B}"/>
              </a:ext>
            </a:extLst>
          </p:cNvPr>
          <p:cNvSpPr/>
          <p:nvPr/>
        </p:nvSpPr>
        <p:spPr>
          <a:xfrm>
            <a:off x="6359406" y="2291282"/>
            <a:ext cx="2376350" cy="3361131"/>
          </a:xfrm>
          <a:prstGeom prst="roundRect">
            <a:avLst>
              <a:gd name="adj" fmla="val 1264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E182A28-38A5-E4EF-8C02-79696354E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4" b="96875" l="8817" r="89327">
                        <a14:foregroundMark x1="34803" y1="66761" x2="34803" y2="66761"/>
                        <a14:foregroundMark x1="25754" y1="81534" x2="25754" y2="81534"/>
                        <a14:foregroundMark x1="81439" y1="53977" x2="81439" y2="53977"/>
                        <a14:foregroundMark x1="80742" y1="36364" x2="80742" y2="36364"/>
                        <a14:foregroundMark x1="21578" y1="38352" x2="17169" y2="60795"/>
                        <a14:foregroundMark x1="14849" y1="52273" x2="15313" y2="87784"/>
                        <a14:foregroundMark x1="46172" y1="97159" x2="46172" y2="97159"/>
                        <a14:foregroundMark x1="75638" y1="61364" x2="75638" y2="61364"/>
                        <a14:foregroundMark x1="85151" y1="50284" x2="85151" y2="50284"/>
                        <a14:foregroundMark x1="82367" y1="43182" x2="82367" y2="43182"/>
                        <a14:foregroundMark x1="82367" y1="43182" x2="82367" y2="43182"/>
                        <a14:foregroundMark x1="82135" y1="42898" x2="82135" y2="42898"/>
                        <a14:foregroundMark x1="79582" y1="36932" x2="79582" y2="36932"/>
                        <a14:foregroundMark x1="79582" y1="36648" x2="77726" y2="57102"/>
                        <a14:foregroundMark x1="77726" y1="57102" x2="65893" y2="41761"/>
                        <a14:foregroundMark x1="64501" y1="36648" x2="63341" y2="55114"/>
                        <a14:foregroundMark x1="63341" y1="55114" x2="60093" y2="38920"/>
                        <a14:foregroundMark x1="60093" y1="38920" x2="60093" y2="38920"/>
                        <a14:foregroundMark x1="60557" y1="41761" x2="60557" y2="41761"/>
                        <a14:foregroundMark x1="87703" y1="32955" x2="87703" y2="32955"/>
                        <a14:foregroundMark x1="84455" y1="34375" x2="80742" y2="35227"/>
                        <a14:foregroundMark x1="73782" y1="36932" x2="73782" y2="36932"/>
                        <a14:foregroundMark x1="73782" y1="38068" x2="73550" y2="39489"/>
                        <a14:foregroundMark x1="69606" y1="42045" x2="69606" y2="42045"/>
                        <a14:foregroundMark x1="69606" y1="42330" x2="69838" y2="46307"/>
                        <a14:foregroundMark x1="73550" y1="83523" x2="73550" y2="83523"/>
                        <a14:foregroundMark x1="72854" y1="83807" x2="70998" y2="82670"/>
                        <a14:foregroundMark x1="65893" y1="74432" x2="65893" y2="73295"/>
                        <a14:foregroundMark x1="66125" y1="68466" x2="66125" y2="66761"/>
                        <a14:foregroundMark x1="66821" y1="64773" x2="66821" y2="64773"/>
                        <a14:foregroundMark x1="67517" y1="63920" x2="68910" y2="63920"/>
                        <a14:foregroundMark x1="70766" y1="62216" x2="71462" y2="61932"/>
                        <a14:foregroundMark x1="72390" y1="59659" x2="73086" y2="60227"/>
                        <a14:foregroundMark x1="72854" y1="57955" x2="69838" y2="81818"/>
                        <a14:foregroundMark x1="69838" y1="81818" x2="74246" y2="81534"/>
                        <a14:foregroundMark x1="48028" y1="5114" x2="48028" y2="5114"/>
                        <a14:foregroundMark x1="8817" y1="21307" x2="8817" y2="21307"/>
                        <a14:foregroundMark x1="89095" y1="21023" x2="89095" y2="21023"/>
                        <a14:foregroundMark x1="29698" y1="36364" x2="29698" y2="36364"/>
                        <a14:foregroundMark x1="22506" y1="38352" x2="22506" y2="38352"/>
                        <a14:foregroundMark x1="22506" y1="34943" x2="22506" y2="34943"/>
                        <a14:foregroundMark x1="22506" y1="35511" x2="22506" y2="35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3643" y="3745846"/>
            <a:ext cx="1834636" cy="14983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EAFC19-676D-58C6-6440-D92CCEABD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9512" y="4984707"/>
            <a:ext cx="242185" cy="276646"/>
          </a:xfrm>
          <a:prstGeom prst="rect">
            <a:avLst/>
          </a:prstGeom>
        </p:spPr>
      </p:pic>
      <p:sp>
        <p:nvSpPr>
          <p:cNvPr id="137" name="AutoShape 379">
            <a:extLst>
              <a:ext uri="{FF2B5EF4-FFF2-40B4-BE49-F238E27FC236}">
                <a16:creationId xmlns:a16="http://schemas.microsoft.com/office/drawing/2014/main" id="{AAB79724-1712-9874-E0CC-D1166911B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94" y="1908265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17" name="AutoShape 379">
            <a:extLst>
              <a:ext uri="{FF2B5EF4-FFF2-40B4-BE49-F238E27FC236}">
                <a16:creationId xmlns:a16="http://schemas.microsoft.com/office/drawing/2014/main" id="{09305729-A777-EECC-1586-84AF0F90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106" y="2427933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AED69B-8CE2-3BD5-7299-633A166DC24E}"/>
              </a:ext>
            </a:extLst>
          </p:cNvPr>
          <p:cNvSpPr txBox="1"/>
          <p:nvPr/>
        </p:nvSpPr>
        <p:spPr>
          <a:xfrm>
            <a:off x="6494247" y="2827153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/>
              <a:t>오늘의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채움퀘스트</a:t>
            </a:r>
          </a:p>
        </p:txBody>
      </p:sp>
      <p:sp>
        <p:nvSpPr>
          <p:cNvPr id="23" name="AutoShape 379">
            <a:extLst>
              <a:ext uri="{FF2B5EF4-FFF2-40B4-BE49-F238E27FC236}">
                <a16:creationId xmlns:a16="http://schemas.microsoft.com/office/drawing/2014/main" id="{F0993014-0AC5-0B5A-3AD5-912CC9C2E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572" y="1655671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6AE9BC-D484-A3F5-5C13-3E1B5C92502A}"/>
              </a:ext>
            </a:extLst>
          </p:cNvPr>
          <p:cNvSpPr/>
          <p:nvPr/>
        </p:nvSpPr>
        <p:spPr>
          <a:xfrm>
            <a:off x="6475984" y="2375121"/>
            <a:ext cx="2152201" cy="26060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모르는 것에 다시 한번 도전해요</a:t>
            </a:r>
            <a:r>
              <a:rPr lang="en-US" altLang="ko-KR" sz="1000" dirty="0">
                <a:solidFill>
                  <a:schemeClr val="tx1"/>
                </a:solidFill>
              </a:rPr>
              <a:t>!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1E9FC8-90E6-96A8-C400-91636B832678}"/>
              </a:ext>
              <a:ext uri="{147F2762-F138-4A5C-976F-8EAC2B608ADB}">
                <a16:predDERef xmlns:a16="http://schemas.microsoft.com/office/drawing/2014/main" pred="{AA0C58BB-7E58-AB48-C5DE-F9B850EADE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9065" y1="29940" x2="19813" y2="55090"/>
                        <a14:foregroundMark x1="10467" y1="41018" x2="14206" y2="51497"/>
                        <a14:foregroundMark x1="14206" y1="51497" x2="14393" y2="51796"/>
                        <a14:foregroundMark x1="27664" y1="41018" x2="24299" y2="50898"/>
                        <a14:foregroundMark x1="24299" y1="29341" x2="24299" y2="29341"/>
                        <a14:foregroundMark x1="25421" y1="32036" x2="25794" y2="32036"/>
                        <a14:foregroundMark x1="25607" y1="30539" x2="25607" y2="30539"/>
                        <a14:foregroundMark x1="24860" y1="36826" x2="24860" y2="36826"/>
                      </a14:backgroundRemoval>
                    </a14:imgEffect>
                  </a14:imgLayer>
                </a14:imgProps>
              </a:ext>
            </a:extLst>
          </a:blip>
          <a:srcRect r="70316"/>
          <a:stretch/>
        </p:blipFill>
        <p:spPr>
          <a:xfrm>
            <a:off x="-26208" y="2225802"/>
            <a:ext cx="1763785" cy="3690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0E54A-D892-6DF9-D8AF-34493CC253A5}"/>
              </a:ext>
            </a:extLst>
          </p:cNvPr>
          <p:cNvSpPr txBox="1"/>
          <p:nvPr/>
        </p:nvSpPr>
        <p:spPr>
          <a:xfrm>
            <a:off x="1855670" y="3059292"/>
            <a:ext cx="38539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</a:rPr>
              <a:t>메타보드에서는 </a:t>
            </a:r>
            <a:r>
              <a:rPr lang="ko-KR" altLang="en-US" sz="1400" b="1" dirty="0">
                <a:solidFill>
                  <a:schemeClr val="bg1"/>
                </a:solidFill>
              </a:rPr>
              <a:t>내가 아는 것과 모르는 것을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실시간으로 확인할 수 있어요</a:t>
            </a:r>
            <a:r>
              <a:rPr lang="en-US" altLang="ko-KR" sz="1400" b="1" dirty="0">
                <a:solidFill>
                  <a:schemeClr val="bg1"/>
                </a:solidFill>
              </a:rPr>
              <a:t>! 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배정학습을 하기 전에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자율미션으로 스스로 학습을 시작해보세요</a:t>
            </a:r>
            <a:r>
              <a:rPr lang="en-US" altLang="ko-KR" sz="1400" dirty="0">
                <a:solidFill>
                  <a:schemeClr val="bg1"/>
                </a:solidFill>
              </a:rPr>
              <a:t>!  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01987C-5B85-9A8E-0F2E-602750372FEC}"/>
              </a:ext>
            </a:extLst>
          </p:cNvPr>
          <p:cNvSpPr/>
          <p:nvPr/>
        </p:nvSpPr>
        <p:spPr>
          <a:xfrm>
            <a:off x="2240927" y="4460642"/>
            <a:ext cx="2447614" cy="384487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자율미션 생성하기</a:t>
            </a:r>
          </a:p>
        </p:txBody>
      </p:sp>
      <p:sp>
        <p:nvSpPr>
          <p:cNvPr id="41" name="AutoShape 379">
            <a:extLst>
              <a:ext uri="{FF2B5EF4-FFF2-40B4-BE49-F238E27FC236}">
                <a16:creationId xmlns:a16="http://schemas.microsoft.com/office/drawing/2014/main" id="{DD57D5F5-65AB-3A54-A7E6-5F6974887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77" y="4360609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3-1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E37DCE7-E55B-F1B5-6F90-7858C053A8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5121" y="4808892"/>
            <a:ext cx="1514515" cy="2501244"/>
          </a:xfrm>
          <a:prstGeom prst="rect">
            <a:avLst/>
          </a:prstGeom>
        </p:spPr>
      </p:pic>
      <p:sp>
        <p:nvSpPr>
          <p:cNvPr id="52" name="AutoShape 379">
            <a:extLst>
              <a:ext uri="{FF2B5EF4-FFF2-40B4-BE49-F238E27FC236}">
                <a16:creationId xmlns:a16="http://schemas.microsoft.com/office/drawing/2014/main" id="{C58E529A-9E3A-9AB7-0FC1-BCFD270A2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7717" y="4783991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C7A30-4F59-B972-E4D2-113ABB68E75C}"/>
              </a:ext>
            </a:extLst>
          </p:cNvPr>
          <p:cNvSpPr txBox="1"/>
          <p:nvPr/>
        </p:nvSpPr>
        <p:spPr>
          <a:xfrm>
            <a:off x="5518475" y="3230194"/>
            <a:ext cx="3990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퀘스트가 시작되지 않았어요</a:t>
            </a:r>
            <a:r>
              <a:rPr lang="en-US" altLang="ko-KR" sz="1000" dirty="0">
                <a:solidFill>
                  <a:srgbClr val="FF0000"/>
                </a:solidFill>
              </a:rPr>
              <a:t>! </a:t>
            </a: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물음표 상자를 클릭해볼까요</a:t>
            </a:r>
            <a:r>
              <a:rPr lang="en-US" altLang="ko-KR" sz="1000" dirty="0">
                <a:solidFill>
                  <a:srgbClr val="FF0000"/>
                </a:solidFill>
              </a:rPr>
              <a:t>?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C931BD-480C-186B-963B-BE31C384F85B}"/>
              </a:ext>
            </a:extLst>
          </p:cNvPr>
          <p:cNvSpPr/>
          <p:nvPr/>
        </p:nvSpPr>
        <p:spPr>
          <a:xfrm>
            <a:off x="9250458" y="4343740"/>
            <a:ext cx="2506099" cy="3967158"/>
          </a:xfrm>
          <a:prstGeom prst="roundRect">
            <a:avLst>
              <a:gd name="adj" fmla="val 79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A1301-1E33-A0AA-0D77-65D70F9E7DE4}"/>
              </a:ext>
            </a:extLst>
          </p:cNvPr>
          <p:cNvSpPr txBox="1"/>
          <p:nvPr/>
        </p:nvSpPr>
        <p:spPr>
          <a:xfrm>
            <a:off x="9397879" y="5871431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퀘스트가 시작되지 않았습니다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en-US" altLang="ko-K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699D0-631D-6AD2-895D-03513649485F}"/>
              </a:ext>
            </a:extLst>
          </p:cNvPr>
          <p:cNvSpPr txBox="1"/>
          <p:nvPr/>
        </p:nvSpPr>
        <p:spPr>
          <a:xfrm>
            <a:off x="9367417" y="534003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/>
              <a:t>오늘의 </a:t>
            </a:r>
            <a:r>
              <a:rPr lang="en-US" altLang="ko-KR" b="1" dirty="0"/>
              <a:t>AI</a:t>
            </a:r>
            <a:r>
              <a:rPr lang="ko-KR" altLang="en-US" b="1" dirty="0"/>
              <a:t>채움퀘스트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EBC5C-7F92-F8D0-96A7-7BBBA3777789}"/>
              </a:ext>
            </a:extLst>
          </p:cNvPr>
          <p:cNvSpPr txBox="1"/>
          <p:nvPr/>
        </p:nvSpPr>
        <p:spPr>
          <a:xfrm>
            <a:off x="10739397" y="446180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/>
              <a:t>이용안내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E6B39D2F-C17F-2F6C-056C-5CE41F7B6CF8}"/>
              </a:ext>
            </a:extLst>
          </p:cNvPr>
          <p:cNvSpPr/>
          <p:nvPr/>
        </p:nvSpPr>
        <p:spPr>
          <a:xfrm>
            <a:off x="10606978" y="4490488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?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AE7BFF-C5A0-7360-58FA-29A468E20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4" b="96875" l="8817" r="89327">
                        <a14:foregroundMark x1="34803" y1="66761" x2="34803" y2="66761"/>
                        <a14:foregroundMark x1="25754" y1="81534" x2="25754" y2="81534"/>
                        <a14:foregroundMark x1="81439" y1="53977" x2="81439" y2="53977"/>
                        <a14:foregroundMark x1="80742" y1="36364" x2="80742" y2="36364"/>
                        <a14:foregroundMark x1="21578" y1="38352" x2="17169" y2="60795"/>
                        <a14:foregroundMark x1="14849" y1="52273" x2="15313" y2="87784"/>
                        <a14:foregroundMark x1="46172" y1="97159" x2="46172" y2="97159"/>
                        <a14:foregroundMark x1="75638" y1="61364" x2="75638" y2="61364"/>
                        <a14:foregroundMark x1="85151" y1="50284" x2="85151" y2="50284"/>
                        <a14:foregroundMark x1="82367" y1="43182" x2="82367" y2="43182"/>
                        <a14:foregroundMark x1="82367" y1="43182" x2="82367" y2="43182"/>
                        <a14:foregroundMark x1="82135" y1="42898" x2="82135" y2="42898"/>
                        <a14:foregroundMark x1="79582" y1="36932" x2="79582" y2="36932"/>
                        <a14:foregroundMark x1="79582" y1="36648" x2="77726" y2="57102"/>
                        <a14:foregroundMark x1="77726" y1="57102" x2="65893" y2="41761"/>
                        <a14:foregroundMark x1="64501" y1="36648" x2="63341" y2="55114"/>
                        <a14:foregroundMark x1="63341" y1="55114" x2="60093" y2="38920"/>
                        <a14:foregroundMark x1="60093" y1="38920" x2="60093" y2="38920"/>
                        <a14:foregroundMark x1="60557" y1="41761" x2="60557" y2="41761"/>
                        <a14:foregroundMark x1="87703" y1="32955" x2="87703" y2="32955"/>
                        <a14:foregroundMark x1="84455" y1="34375" x2="80742" y2="35227"/>
                        <a14:foregroundMark x1="73782" y1="36932" x2="73782" y2="36932"/>
                        <a14:foregroundMark x1="73782" y1="38068" x2="73550" y2="39489"/>
                        <a14:foregroundMark x1="69606" y1="42045" x2="69606" y2="42045"/>
                        <a14:foregroundMark x1="69606" y1="42330" x2="69838" y2="46307"/>
                        <a14:foregroundMark x1="73550" y1="83523" x2="73550" y2="83523"/>
                        <a14:foregroundMark x1="72854" y1="83807" x2="70998" y2="82670"/>
                        <a14:foregroundMark x1="65893" y1="74432" x2="65893" y2="73295"/>
                        <a14:foregroundMark x1="66125" y1="68466" x2="66125" y2="66761"/>
                        <a14:foregroundMark x1="66821" y1="64773" x2="66821" y2="64773"/>
                        <a14:foregroundMark x1="67517" y1="63920" x2="68910" y2="63920"/>
                        <a14:foregroundMark x1="70766" y1="62216" x2="71462" y2="61932"/>
                        <a14:foregroundMark x1="72390" y1="59659" x2="73086" y2="60227"/>
                        <a14:foregroundMark x1="72854" y1="57955" x2="69838" y2="81818"/>
                        <a14:foregroundMark x1="69838" y1="81818" x2="74246" y2="81534"/>
                        <a14:foregroundMark x1="48028" y1="5114" x2="48028" y2="5114"/>
                        <a14:foregroundMark x1="8817" y1="21307" x2="8817" y2="21307"/>
                        <a14:foregroundMark x1="89095" y1="21023" x2="89095" y2="21023"/>
                        <a14:foregroundMark x1="29698" y1="36364" x2="29698" y2="36364"/>
                        <a14:foregroundMark x1="22506" y1="38352" x2="22506" y2="38352"/>
                        <a14:foregroundMark x1="22506" y1="34943" x2="22506" y2="34943"/>
                        <a14:foregroundMark x1="22506" y1="35511" x2="22506" y2="35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5029" y="6057530"/>
            <a:ext cx="2199023" cy="179595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D69AF9-AEDD-54EA-02CA-ED3D7FF5B66D}"/>
              </a:ext>
            </a:extLst>
          </p:cNvPr>
          <p:cNvSpPr/>
          <p:nvPr/>
        </p:nvSpPr>
        <p:spPr>
          <a:xfrm>
            <a:off x="9244875" y="4360609"/>
            <a:ext cx="2506099" cy="3967158"/>
          </a:xfrm>
          <a:prstGeom prst="roundRect">
            <a:avLst>
              <a:gd name="adj" fmla="val 7990"/>
            </a:avLst>
          </a:prstGeom>
          <a:solidFill>
            <a:schemeClr val="bg2">
              <a:lumMod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34196C-BFC9-9994-6C01-0A6AA7E1A23D}"/>
              </a:ext>
            </a:extLst>
          </p:cNvPr>
          <p:cNvSpPr txBox="1"/>
          <p:nvPr/>
        </p:nvSpPr>
        <p:spPr>
          <a:xfrm>
            <a:off x="10410204" y="4392363"/>
            <a:ext cx="18473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13FE56-5A4E-45C1-CA8E-68CDDFDD0088}"/>
              </a:ext>
            </a:extLst>
          </p:cNvPr>
          <p:cNvSpPr/>
          <p:nvPr/>
        </p:nvSpPr>
        <p:spPr>
          <a:xfrm>
            <a:off x="9416903" y="5291158"/>
            <a:ext cx="743891" cy="314179"/>
          </a:xfrm>
          <a:prstGeom prst="roundRect">
            <a:avLst>
              <a:gd name="adj" fmla="val 423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퀘스트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5E2BA7-75B4-F260-A907-2FAF2B543A92}"/>
              </a:ext>
            </a:extLst>
          </p:cNvPr>
          <p:cNvSpPr txBox="1"/>
          <p:nvPr/>
        </p:nvSpPr>
        <p:spPr>
          <a:xfrm>
            <a:off x="9297680" y="5665028"/>
            <a:ext cx="230063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권장학습일에 메타인지미션을 하면</a:t>
            </a:r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퀘스트 문항이 생성되고 </a:t>
            </a:r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퀘스트에 도전할 수 있어요 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6B8CEAF-2AD9-0AD4-EE94-0EE1CDA50296}"/>
              </a:ext>
            </a:extLst>
          </p:cNvPr>
          <p:cNvSpPr/>
          <p:nvPr/>
        </p:nvSpPr>
        <p:spPr>
          <a:xfrm>
            <a:off x="9438504" y="6386471"/>
            <a:ext cx="1179550" cy="314179"/>
          </a:xfrm>
          <a:prstGeom prst="roundRect">
            <a:avLst>
              <a:gd name="adj" fmla="val 423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퀘스트 보상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56166-0FEA-F853-25F5-C9DE4542ACC3}"/>
              </a:ext>
            </a:extLst>
          </p:cNvPr>
          <p:cNvSpPr txBox="1"/>
          <p:nvPr/>
        </p:nvSpPr>
        <p:spPr>
          <a:xfrm>
            <a:off x="9330542" y="6834499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퀘스트 문항을 성공할 때마다 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보상을 받을 수 있어요 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5FF14BA-EF4B-82BE-17D8-A825D99809F4}"/>
              </a:ext>
            </a:extLst>
          </p:cNvPr>
          <p:cNvSpPr/>
          <p:nvPr/>
        </p:nvSpPr>
        <p:spPr>
          <a:xfrm>
            <a:off x="9658804" y="7395973"/>
            <a:ext cx="1724828" cy="5771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FAB1-DC52-D2CC-A8CC-94809B80F26B}"/>
              </a:ext>
            </a:extLst>
          </p:cNvPr>
          <p:cNvSpPr txBox="1"/>
          <p:nvPr/>
        </p:nvSpPr>
        <p:spPr>
          <a:xfrm>
            <a:off x="9744403" y="7469107"/>
            <a:ext cx="1553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메타인지 학습미션을 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시작해볼까요</a:t>
            </a:r>
            <a:r>
              <a:rPr lang="en-US" altLang="ko-KR" sz="1100" dirty="0">
                <a:solidFill>
                  <a:schemeClr val="bg1"/>
                </a:solidFill>
              </a:rPr>
              <a:t>?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DEC72-DCFF-A480-6FB8-EB3C77ABBDC0}"/>
              </a:ext>
            </a:extLst>
          </p:cNvPr>
          <p:cNvSpPr txBox="1"/>
          <p:nvPr/>
        </p:nvSpPr>
        <p:spPr>
          <a:xfrm>
            <a:off x="11340542" y="438773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AutoShape 379">
            <a:extLst>
              <a:ext uri="{FF2B5EF4-FFF2-40B4-BE49-F238E27FC236}">
                <a16:creationId xmlns:a16="http://schemas.microsoft.com/office/drawing/2014/main" id="{544DE0DD-C271-4CFA-D10D-DBE98A490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6058" y="7307101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2-c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D56943-DB8C-3B75-E670-62A2C91D3962}"/>
              </a:ext>
            </a:extLst>
          </p:cNvPr>
          <p:cNvSpPr txBox="1"/>
          <p:nvPr/>
        </p:nvSpPr>
        <p:spPr>
          <a:xfrm>
            <a:off x="9260017" y="4613989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AI</a:t>
            </a:r>
            <a:r>
              <a:rPr lang="ko-KR" altLang="en-US" sz="1200" b="1" dirty="0">
                <a:solidFill>
                  <a:schemeClr val="bg1"/>
                </a:solidFill>
              </a:rPr>
              <a:t>채움퀘스트란</a:t>
            </a:r>
            <a:r>
              <a:rPr lang="en-US" altLang="ko-KR" sz="1200" b="1" dirty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학습한 문항 중 모르는 문항이 퀘스트로 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생성되어 모르는 것을 채울 수 있어요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AutoShape 379">
            <a:extLst>
              <a:ext uri="{FF2B5EF4-FFF2-40B4-BE49-F238E27FC236}">
                <a16:creationId xmlns:a16="http://schemas.microsoft.com/office/drawing/2014/main" id="{0F42D54C-4308-4C80-49DD-90B6F4C35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256" y="420738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4-1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CE21CCD-7B59-E084-45C3-9D3639CACCBB}"/>
              </a:ext>
            </a:extLst>
          </p:cNvPr>
          <p:cNvCxnSpPr/>
          <p:nvPr/>
        </p:nvCxnSpPr>
        <p:spPr>
          <a:xfrm>
            <a:off x="8435788" y="5078507"/>
            <a:ext cx="762672" cy="26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AE29E5-DC9F-23AD-CB23-15C5991E1EA6}"/>
              </a:ext>
            </a:extLst>
          </p:cNvPr>
          <p:cNvSpPr txBox="1"/>
          <p:nvPr/>
        </p:nvSpPr>
        <p:spPr>
          <a:xfrm>
            <a:off x="7052510" y="1356036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메타인지 학습 소개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5" name="AutoShape 379">
            <a:extLst>
              <a:ext uri="{FF2B5EF4-FFF2-40B4-BE49-F238E27FC236}">
                <a16:creationId xmlns:a16="http://schemas.microsoft.com/office/drawing/2014/main" id="{C3CCA3E8-6C5B-A457-0B04-EDA826130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885" y="123222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531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3D01CB-0B18-4DF5-B032-CF03ED2CF5F9}"/>
              </a:ext>
            </a:extLst>
          </p:cNvPr>
          <p:cNvSpPr/>
          <p:nvPr/>
        </p:nvSpPr>
        <p:spPr>
          <a:xfrm>
            <a:off x="1611760" y="1334350"/>
            <a:ext cx="1414789" cy="447627"/>
          </a:xfrm>
          <a:prstGeom prst="roundRect">
            <a:avLst>
              <a:gd name="adj" fmla="val 1410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과목별 미션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A8A64C6-1CEB-0DF6-2261-0476284512EF}"/>
              </a:ext>
            </a:extLst>
          </p:cNvPr>
          <p:cNvSpPr/>
          <p:nvPr/>
        </p:nvSpPr>
        <p:spPr>
          <a:xfrm>
            <a:off x="195049" y="1781977"/>
            <a:ext cx="8747266" cy="4412635"/>
          </a:xfrm>
          <a:prstGeom prst="roundRect">
            <a:avLst>
              <a:gd name="adj" fmla="val 4109"/>
            </a:avLst>
          </a:prstGeom>
          <a:solidFill>
            <a:schemeClr val="tx2">
              <a:lumMod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705244-8D96-417D-AD1D-D5C15CFA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온리원중등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메타인지 학습 </a:t>
            </a:r>
            <a:r>
              <a:rPr lang="en-US" altLang="ko-KR" dirty="0">
                <a:latin typeface="+mn-ea"/>
                <a:ea typeface="+mn-ea"/>
              </a:rPr>
              <a:t>&gt; </a:t>
            </a:r>
            <a:r>
              <a:rPr lang="ko-KR" altLang="en-US" dirty="0">
                <a:latin typeface="+mn-ea"/>
                <a:ea typeface="+mn-ea"/>
              </a:rPr>
              <a:t>메인</a:t>
            </a:r>
            <a:r>
              <a:rPr lang="en-US" altLang="ko-KR" dirty="0">
                <a:latin typeface="+mn-ea"/>
                <a:ea typeface="+mn-ea"/>
              </a:rPr>
              <a:t>&gt;AI </a:t>
            </a:r>
            <a:r>
              <a:rPr lang="ko-KR" altLang="en-US" dirty="0">
                <a:latin typeface="+mn-ea"/>
                <a:ea typeface="+mn-ea"/>
              </a:rPr>
              <a:t>메타보드 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955601B-F236-4B01-8341-7CF8844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35423"/>
              </p:ext>
            </p:extLst>
          </p:nvPr>
        </p:nvGraphicFramePr>
        <p:xfrm>
          <a:off x="9003305" y="631367"/>
          <a:ext cx="3200400" cy="5528979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84951">
                  <a:extLst>
                    <a:ext uri="{9D8B030D-6E8A-4147-A177-3AD203B41FA5}">
                      <a16:colId xmlns:a16="http://schemas.microsoft.com/office/drawing/2014/main" val="2686289879"/>
                    </a:ext>
                  </a:extLst>
                </a:gridCol>
                <a:gridCol w="2915449">
                  <a:extLst>
                    <a:ext uri="{9D8B030D-6E8A-4147-A177-3AD203B41FA5}">
                      <a16:colId xmlns:a16="http://schemas.microsoft.com/office/drawing/2014/main" val="675855461"/>
                    </a:ext>
                  </a:extLst>
                </a:gridCol>
              </a:tblGrid>
              <a:tr h="275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 노출 범위 </a:t>
                      </a:r>
                      <a:endParaRPr lang="en-US" altLang="ko-KR" sz="9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회원의 쌤미션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자율미션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사회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과학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역사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내신완공 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국어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영어 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레벨완공</a:t>
                      </a:r>
                      <a:endParaRPr lang="en-US" altLang="ko-KR" sz="900" b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미션 내 차시의 학습현황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메타보드</a:t>
                      </a:r>
                      <a:r>
                        <a:rPr lang="en-US" altLang="ko-KR" sz="900" b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9605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메타인지 학습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클릭 시 메타인지 학습 메인으로 이동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273956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strike="sng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메뉴명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탭</a:t>
                      </a:r>
                      <a:endParaRPr lang="en-US" altLang="ko-KR" sz="900" b="0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AI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선택 되어있음 </a:t>
                      </a:r>
                      <a:endParaRPr lang="en-US" altLang="ko-KR" sz="900" b="0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클릭 시 메타보드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채움퀘스트 화면 노출 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화면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미션 클릭 시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메타인지앱</a:t>
                      </a:r>
                      <a:r>
                        <a:rPr lang="en-US" altLang="ko-KR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900" b="0" strike="sng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과목별 미션 메뉴로 이동</a:t>
                      </a:r>
                      <a:endParaRPr lang="en-US" altLang="ko-KR" sz="900" b="0" strike="sng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9478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노출영역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91545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쌤미션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자율미션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셀렉박스 구분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b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쌤미션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썜미션이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단 하나도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없는회원은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자율미션을 디폴트로 노출함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선택에 따라 과목별 미션명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 영역 변경됨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쌤미션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회원이 하고 있는 쌤미션 중 노출범위에 맞는 과목별 미션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373192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 버튼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메타보드가 생성된 과목명만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 노출 순서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과학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역사 순으로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 버튼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 클릭시 회원이 하고 있는 미션 모두 버튼 형태로 노출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43558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 정렬 기준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내신완공 미션 먼저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과목에서 회원이 하고 있는 미션 중 노출범위에 포함된 모든 미션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미션명 클릭 시 해당 미션의 메타보드 노출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332093"/>
                  </a:ext>
                </a:extLst>
              </a:tr>
              <a:tr h="255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게이지바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모두 맞은 문항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문항 개수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086" marR="87086" marT="43543" marB="4354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55002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A6C61B12-3C4C-B9F1-B008-0E865B8DCCD1}"/>
              </a:ext>
            </a:extLst>
          </p:cNvPr>
          <p:cNvSpPr txBox="1"/>
          <p:nvPr/>
        </p:nvSpPr>
        <p:spPr>
          <a:xfrm>
            <a:off x="9699589" y="5489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C25CA6-5C86-8A7D-088D-CA2C3B20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" y="507691"/>
            <a:ext cx="8695765" cy="64639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1A45CE-BE96-ECAF-15AE-E6F6813AD52A}"/>
              </a:ext>
            </a:extLst>
          </p:cNvPr>
          <p:cNvSpPr/>
          <p:nvPr/>
        </p:nvSpPr>
        <p:spPr>
          <a:xfrm>
            <a:off x="177798" y="1334350"/>
            <a:ext cx="1432040" cy="606714"/>
          </a:xfrm>
          <a:prstGeom prst="roundRect">
            <a:avLst>
              <a:gd name="adj" fmla="val 1747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AI</a:t>
            </a:r>
            <a:r>
              <a:rPr lang="ko-KR" altLang="en-US" b="1" dirty="0"/>
              <a:t>메타보드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7479F3D-FD42-920A-DB80-E9C523DD6B8D}"/>
              </a:ext>
            </a:extLst>
          </p:cNvPr>
          <p:cNvSpPr/>
          <p:nvPr/>
        </p:nvSpPr>
        <p:spPr>
          <a:xfrm>
            <a:off x="265975" y="2228903"/>
            <a:ext cx="2111718" cy="284956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중등수학 </a:t>
            </a:r>
            <a:r>
              <a:rPr lang="en-US" altLang="ko-KR" sz="1050" b="1" dirty="0">
                <a:solidFill>
                  <a:schemeClr val="bg1"/>
                </a:solidFill>
              </a:rPr>
              <a:t>1-1 </a:t>
            </a:r>
            <a:r>
              <a:rPr lang="ko-KR" altLang="en-US" sz="1050" b="1" dirty="0">
                <a:solidFill>
                  <a:schemeClr val="bg1"/>
                </a:solidFill>
              </a:rPr>
              <a:t>내신완공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0D5CED1-D7F3-C625-4BC4-D4EB9E9814A1}"/>
              </a:ext>
            </a:extLst>
          </p:cNvPr>
          <p:cNvSpPr/>
          <p:nvPr/>
        </p:nvSpPr>
        <p:spPr>
          <a:xfrm>
            <a:off x="2401031" y="2229604"/>
            <a:ext cx="2111718" cy="270852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중등수학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1-2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내신완공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A1551BB-B982-57D1-23D3-31FCEFEEBE31}"/>
              </a:ext>
            </a:extLst>
          </p:cNvPr>
          <p:cNvSpPr/>
          <p:nvPr/>
        </p:nvSpPr>
        <p:spPr>
          <a:xfrm>
            <a:off x="5686555" y="1941063"/>
            <a:ext cx="658146" cy="269483"/>
          </a:xfrm>
          <a:prstGeom prst="roundRect">
            <a:avLst>
              <a:gd name="adj" fmla="val 324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쌤미션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8E72880-CBA8-7A91-EF9D-C56B8DBE18D8}"/>
              </a:ext>
            </a:extLst>
          </p:cNvPr>
          <p:cNvSpPr txBox="1"/>
          <p:nvPr/>
        </p:nvSpPr>
        <p:spPr>
          <a:xfrm>
            <a:off x="7380495" y="195663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메타보드 이용안내</a:t>
            </a: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8583676E-499C-F57D-41F2-5A65BEE75F3F}"/>
              </a:ext>
            </a:extLst>
          </p:cNvPr>
          <p:cNvSpPr/>
          <p:nvPr/>
        </p:nvSpPr>
        <p:spPr>
          <a:xfrm>
            <a:off x="7212241" y="1935206"/>
            <a:ext cx="222086" cy="20829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1" name="AutoShape 379">
            <a:extLst>
              <a:ext uri="{FF2B5EF4-FFF2-40B4-BE49-F238E27FC236}">
                <a16:creationId xmlns:a16="http://schemas.microsoft.com/office/drawing/2014/main" id="{FB018A85-A95C-E8FE-FAA4-9F0040994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927" y="750314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137" name="AutoShape 379">
            <a:extLst>
              <a:ext uri="{FF2B5EF4-FFF2-40B4-BE49-F238E27FC236}">
                <a16:creationId xmlns:a16="http://schemas.microsoft.com/office/drawing/2014/main" id="{AAB79724-1712-9874-E0CC-D1166911B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001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139" name="AutoShape 379">
            <a:extLst>
              <a:ext uri="{FF2B5EF4-FFF2-40B4-BE49-F238E27FC236}">
                <a16:creationId xmlns:a16="http://schemas.microsoft.com/office/drawing/2014/main" id="{F0F52529-D0EB-FBFD-5219-05D8CDC3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399" y="1809790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143" name="AutoShape 379">
            <a:extLst>
              <a:ext uri="{FF2B5EF4-FFF2-40B4-BE49-F238E27FC236}">
                <a16:creationId xmlns:a16="http://schemas.microsoft.com/office/drawing/2014/main" id="{654CC9AD-B19D-2120-BF20-2B4B3332D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42" y="2185026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1D7C4C5-55BC-9A91-63D9-C97F72EA1B31}"/>
              </a:ext>
            </a:extLst>
          </p:cNvPr>
          <p:cNvSpPr txBox="1"/>
          <p:nvPr/>
        </p:nvSpPr>
        <p:spPr>
          <a:xfrm>
            <a:off x="9003305" y="6597391"/>
            <a:ext cx="3170765" cy="260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다음페이지 계속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12CDEFE-D586-DD86-B071-A4551B13E2CD}"/>
              </a:ext>
            </a:extLst>
          </p:cNvPr>
          <p:cNvSpPr/>
          <p:nvPr/>
        </p:nvSpPr>
        <p:spPr>
          <a:xfrm>
            <a:off x="6497294" y="2500284"/>
            <a:ext cx="2318042" cy="3189380"/>
          </a:xfrm>
          <a:prstGeom prst="roundRect">
            <a:avLst>
              <a:gd name="adj" fmla="val 1264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6C1CB2-32B0-D16F-AD6D-6CE12A2060C6}"/>
              </a:ext>
            </a:extLst>
          </p:cNvPr>
          <p:cNvSpPr txBox="1"/>
          <p:nvPr/>
        </p:nvSpPr>
        <p:spPr>
          <a:xfrm>
            <a:off x="6722933" y="3249853"/>
            <a:ext cx="1800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남은 퀘스트 </a:t>
            </a:r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r>
              <a:rPr lang="ko-KR" altLang="en-US" sz="1400" b="1" dirty="0">
                <a:solidFill>
                  <a:srgbClr val="FF0000"/>
                </a:solidFill>
              </a:rPr>
              <a:t>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/>
              <a:t>성공 </a:t>
            </a:r>
            <a:r>
              <a:rPr lang="en-US" altLang="ko-KR" sz="1100" dirty="0"/>
              <a:t>2</a:t>
            </a:r>
            <a:r>
              <a:rPr lang="ko-KR" altLang="en-US" sz="1100" dirty="0"/>
              <a:t>ㅣ획득포인트 </a:t>
            </a:r>
            <a:r>
              <a:rPr lang="en-US" altLang="ko-KR" sz="1100" dirty="0"/>
              <a:t>500P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24F280-BC0E-DE2A-78E8-CE0CE63D1A85}"/>
              </a:ext>
            </a:extLst>
          </p:cNvPr>
          <p:cNvSpPr/>
          <p:nvPr/>
        </p:nvSpPr>
        <p:spPr>
          <a:xfrm>
            <a:off x="6658086" y="3832438"/>
            <a:ext cx="923819" cy="68500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수학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262D4B6-3BEF-1F83-583D-02A57BCC66BF}"/>
              </a:ext>
            </a:extLst>
          </p:cNvPr>
          <p:cNvSpPr/>
          <p:nvPr/>
        </p:nvSpPr>
        <p:spPr>
          <a:xfrm>
            <a:off x="7709415" y="3818317"/>
            <a:ext cx="907201" cy="674696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사회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72C359-5DBD-E6FB-AA70-E768B7A08248}"/>
              </a:ext>
            </a:extLst>
          </p:cNvPr>
          <p:cNvSpPr/>
          <p:nvPr/>
        </p:nvSpPr>
        <p:spPr>
          <a:xfrm>
            <a:off x="6691007" y="4644467"/>
            <a:ext cx="923819" cy="6433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과학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7C82EC4-39AA-F3C8-1C57-96CD32439255}"/>
              </a:ext>
            </a:extLst>
          </p:cNvPr>
          <p:cNvSpPr/>
          <p:nvPr/>
        </p:nvSpPr>
        <p:spPr>
          <a:xfrm>
            <a:off x="7718129" y="4618755"/>
            <a:ext cx="907201" cy="643382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역사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FE48FD-1268-A4C5-258B-95625C3A484E}"/>
              </a:ext>
            </a:extLst>
          </p:cNvPr>
          <p:cNvSpPr txBox="1"/>
          <p:nvPr/>
        </p:nvSpPr>
        <p:spPr>
          <a:xfrm>
            <a:off x="7212241" y="5417633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새벽 </a:t>
            </a:r>
            <a:r>
              <a:rPr lang="en-US" altLang="ko-KR" sz="1000" dirty="0"/>
              <a:t>2</a:t>
            </a:r>
            <a:r>
              <a:rPr lang="ko-KR" altLang="en-US" sz="1000" dirty="0"/>
              <a:t>시 마감 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B989274-43A5-9772-3F3C-BA4EF6233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4549" y="4862076"/>
            <a:ext cx="242185" cy="2766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2601AD-319B-91BF-F80B-0390AC617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1223" y="3578189"/>
            <a:ext cx="301698" cy="344628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7F0263-0F83-5B49-C89E-758FCA98A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349647"/>
              </p:ext>
            </p:extLst>
          </p:nvPr>
        </p:nvGraphicFramePr>
        <p:xfrm>
          <a:off x="274462" y="2859710"/>
          <a:ext cx="6056600" cy="2838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660">
                  <a:extLst>
                    <a:ext uri="{9D8B030D-6E8A-4147-A177-3AD203B41FA5}">
                      <a16:colId xmlns:a16="http://schemas.microsoft.com/office/drawing/2014/main" val="647756471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23752515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100691682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32169929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91711484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3035808470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653795185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2128189586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4064466253"/>
                    </a:ext>
                  </a:extLst>
                </a:gridCol>
                <a:gridCol w="605660">
                  <a:extLst>
                    <a:ext uri="{9D8B030D-6E8A-4147-A177-3AD203B41FA5}">
                      <a16:colId xmlns:a16="http://schemas.microsoft.com/office/drawing/2014/main" val="1549582560"/>
                    </a:ext>
                  </a:extLst>
                </a:gridCol>
              </a:tblGrid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42655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B20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634181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54793"/>
                  </a:ext>
                </a:extLst>
              </a:tr>
              <a:tr h="5172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31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33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34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36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24347"/>
                  </a:ext>
                </a:extLst>
              </a:tr>
              <a:tr h="58020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29891"/>
                  </a:ext>
                </a:extLst>
              </a:tr>
            </a:tbl>
          </a:graphicData>
        </a:graphic>
      </p:graphicFrame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B792338-7635-8968-4DD7-26C9A120F588}"/>
              </a:ext>
            </a:extLst>
          </p:cNvPr>
          <p:cNvSpPr/>
          <p:nvPr/>
        </p:nvSpPr>
        <p:spPr>
          <a:xfrm>
            <a:off x="270998" y="1891927"/>
            <a:ext cx="795634" cy="311325"/>
          </a:xfrm>
          <a:prstGeom prst="roundRect">
            <a:avLst>
              <a:gd name="adj" fmla="val 3503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</a:rPr>
              <a:t>수학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AC4E34E-5972-0334-EC24-699661592183}"/>
              </a:ext>
            </a:extLst>
          </p:cNvPr>
          <p:cNvSpPr/>
          <p:nvPr/>
        </p:nvSpPr>
        <p:spPr>
          <a:xfrm>
            <a:off x="1166700" y="1891927"/>
            <a:ext cx="795634" cy="295808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사회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9B5A674-D417-500D-D9CD-8D38002B0AA4}"/>
              </a:ext>
            </a:extLst>
          </p:cNvPr>
          <p:cNvSpPr/>
          <p:nvPr/>
        </p:nvSpPr>
        <p:spPr>
          <a:xfrm>
            <a:off x="2074988" y="1891828"/>
            <a:ext cx="795634" cy="295808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과학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F696EED-7EE2-3905-84D9-73A81B41F613}"/>
              </a:ext>
            </a:extLst>
          </p:cNvPr>
          <p:cNvSpPr/>
          <p:nvPr/>
        </p:nvSpPr>
        <p:spPr>
          <a:xfrm>
            <a:off x="2924442" y="1882649"/>
            <a:ext cx="795634" cy="304987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국어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F550646-B7E7-D418-F156-7847F4328EB9}"/>
              </a:ext>
            </a:extLst>
          </p:cNvPr>
          <p:cNvSpPr/>
          <p:nvPr/>
        </p:nvSpPr>
        <p:spPr>
          <a:xfrm>
            <a:off x="3829126" y="1871847"/>
            <a:ext cx="795634" cy="304987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영어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699FD22-D007-2211-3760-F1F17F7A390A}"/>
              </a:ext>
            </a:extLst>
          </p:cNvPr>
          <p:cNvSpPr/>
          <p:nvPr/>
        </p:nvSpPr>
        <p:spPr>
          <a:xfrm>
            <a:off x="4684430" y="1870045"/>
            <a:ext cx="795634" cy="304988"/>
          </a:xfrm>
          <a:prstGeom prst="roundRect">
            <a:avLst>
              <a:gd name="adj" fmla="val 350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역사</a:t>
            </a:r>
          </a:p>
        </p:txBody>
      </p:sp>
      <p:sp>
        <p:nvSpPr>
          <p:cNvPr id="140" name="AutoShape 379">
            <a:extLst>
              <a:ext uri="{FF2B5EF4-FFF2-40B4-BE49-F238E27FC236}">
                <a16:creationId xmlns:a16="http://schemas.microsoft.com/office/drawing/2014/main" id="{E1FC5AE4-38B0-C13A-83E7-9C34897C8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90" y="1856774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CDA347-1E18-D6B1-5120-5A496AFC903C}"/>
              </a:ext>
            </a:extLst>
          </p:cNvPr>
          <p:cNvSpPr txBox="1"/>
          <p:nvPr/>
        </p:nvSpPr>
        <p:spPr>
          <a:xfrm>
            <a:off x="2753924" y="356129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보상</a:t>
            </a:r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받기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798CC96-84FE-9318-A26C-B82C3B091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7232" l="9486" r="90909">
                        <a14:foregroundMark x1="86166" y1="88235" x2="86166" y2="88235"/>
                        <a14:foregroundMark x1="91304" y1="67474" x2="91304" y2="67474"/>
                        <a14:foregroundMark x1="54150" y1="97232" x2="54150" y2="9723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8057" y="3747614"/>
            <a:ext cx="242185" cy="276646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10B0449-1CBD-8BAF-F2BD-8740AB123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" b="99083" l="608" r="96657">
                        <a14:foregroundMark x1="57751" y1="1835" x2="57751" y2="1835"/>
                        <a14:foregroundMark x1="3951" y1="33333" x2="3951" y2="33333"/>
                        <a14:foregroundMark x1="97264" y1="44343" x2="97264" y2="44343"/>
                        <a14:foregroundMark x1="61702" y1="97248" x2="61702" y2="97248"/>
                        <a14:foregroundMark x1="46809" y1="99388" x2="46809" y2="99388"/>
                        <a14:foregroundMark x1="608" y1="44343" x2="608" y2="443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4257" y="4122203"/>
            <a:ext cx="363891" cy="36167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047DF6-EA82-1370-7CAF-B1F69940E239}"/>
              </a:ext>
            </a:extLst>
          </p:cNvPr>
          <p:cNvSpPr txBox="1"/>
          <p:nvPr/>
        </p:nvSpPr>
        <p:spPr>
          <a:xfrm>
            <a:off x="6608280" y="2873708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/>
              <a:t>오늘의 </a:t>
            </a:r>
            <a:r>
              <a:rPr lang="en-US" altLang="ko-KR" sz="1600" b="1" dirty="0"/>
              <a:t>AI</a:t>
            </a:r>
            <a:r>
              <a:rPr lang="ko-KR" altLang="en-US" sz="1600" b="1" dirty="0"/>
              <a:t>채움퀘스트</a:t>
            </a: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9B30F6EF-EC51-852F-2527-DD8230662594}"/>
              </a:ext>
            </a:extLst>
          </p:cNvPr>
          <p:cNvSpPr/>
          <p:nvPr/>
        </p:nvSpPr>
        <p:spPr>
          <a:xfrm rot="10800000">
            <a:off x="6159584" y="2035304"/>
            <a:ext cx="117790" cy="9143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445B6-07F8-0202-56EA-309E0A9C0BDF}"/>
              </a:ext>
            </a:extLst>
          </p:cNvPr>
          <p:cNvSpPr txBox="1"/>
          <p:nvPr/>
        </p:nvSpPr>
        <p:spPr>
          <a:xfrm>
            <a:off x="252031" y="5777461"/>
            <a:ext cx="6125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한 차시의 문항을 모두 맞추면 블랙판으로 바뀌어요  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 err="1">
                <a:solidFill>
                  <a:schemeClr val="bg1"/>
                </a:solidFill>
              </a:rPr>
              <a:t>블랙판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10</a:t>
            </a:r>
            <a:r>
              <a:rPr lang="ko-KR" altLang="en-US" sz="900" dirty="0">
                <a:solidFill>
                  <a:schemeClr val="bg1"/>
                </a:solidFill>
              </a:rPr>
              <a:t>개 만들 때마다 보상지급</a:t>
            </a:r>
            <a:r>
              <a:rPr lang="en-US" altLang="ko-KR" sz="900" dirty="0">
                <a:solidFill>
                  <a:schemeClr val="bg1"/>
                </a:solidFill>
              </a:rPr>
              <a:t>! </a:t>
            </a:r>
            <a:r>
              <a:rPr lang="ko-KR" altLang="en-US" sz="900" dirty="0">
                <a:solidFill>
                  <a:schemeClr val="bg1"/>
                </a:solidFill>
              </a:rPr>
              <a:t>올블랙 완성시 추가보상</a:t>
            </a:r>
            <a:r>
              <a:rPr lang="en-US" altLang="ko-KR" sz="9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0F52-D583-3580-BDC9-7A95F6D0189C}"/>
              </a:ext>
            </a:extLst>
          </p:cNvPr>
          <p:cNvSpPr txBox="1"/>
          <p:nvPr/>
        </p:nvSpPr>
        <p:spPr>
          <a:xfrm>
            <a:off x="580058" y="3205283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6.2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002E4-18CC-5CE6-88B2-BA8B4FC044D6}"/>
              </a:ext>
            </a:extLst>
          </p:cNvPr>
          <p:cNvSpPr txBox="1"/>
          <p:nvPr/>
        </p:nvSpPr>
        <p:spPr>
          <a:xfrm>
            <a:off x="1199075" y="3234522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6.2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86E5C-6A2F-482E-2CB1-E1C23EF7B05A}"/>
              </a:ext>
            </a:extLst>
          </p:cNvPr>
          <p:cNvSpPr txBox="1"/>
          <p:nvPr/>
        </p:nvSpPr>
        <p:spPr>
          <a:xfrm>
            <a:off x="1808353" y="3215892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6.2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6196F-344F-D2FE-668A-465057D6A71B}"/>
              </a:ext>
            </a:extLst>
          </p:cNvPr>
          <p:cNvSpPr txBox="1"/>
          <p:nvPr/>
        </p:nvSpPr>
        <p:spPr>
          <a:xfrm>
            <a:off x="2365000" y="3223915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6.2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92034EA-C988-8A22-6513-D24DD3BD88CE}"/>
              </a:ext>
            </a:extLst>
          </p:cNvPr>
          <p:cNvSpPr/>
          <p:nvPr/>
        </p:nvSpPr>
        <p:spPr>
          <a:xfrm>
            <a:off x="6580824" y="2545318"/>
            <a:ext cx="2152201" cy="26060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모르는 것에 다시 한번 도전해요</a:t>
            </a:r>
            <a:r>
              <a:rPr lang="en-US" altLang="ko-KR" sz="1000" dirty="0">
                <a:solidFill>
                  <a:schemeClr val="tx1"/>
                </a:solidFill>
              </a:rPr>
              <a:t>!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DBB0B-7DCC-4FF3-8178-472775319242}"/>
              </a:ext>
            </a:extLst>
          </p:cNvPr>
          <p:cNvSpPr txBox="1"/>
          <p:nvPr/>
        </p:nvSpPr>
        <p:spPr>
          <a:xfrm>
            <a:off x="7011147" y="1410067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메타인지 학습 소개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AC6DC5-E4D7-D4B5-DD6B-4DE57BB05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45" y="2881711"/>
            <a:ext cx="1803934" cy="5242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9F6B8F-E99F-E474-2C2A-CB32AB89D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20" y="2642652"/>
            <a:ext cx="6009264" cy="195790"/>
          </a:xfrm>
          <a:prstGeom prst="rect">
            <a:avLst/>
          </a:prstGeom>
        </p:spPr>
      </p:pic>
      <p:sp>
        <p:nvSpPr>
          <p:cNvPr id="28" name="AutoShape 379">
            <a:extLst>
              <a:ext uri="{FF2B5EF4-FFF2-40B4-BE49-F238E27FC236}">
                <a16:creationId xmlns:a16="http://schemas.microsoft.com/office/drawing/2014/main" id="{9CD5E499-FEF9-9357-B5AD-330F27A7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9" y="2513278"/>
            <a:ext cx="222915" cy="233212"/>
          </a:xfrm>
          <a:prstGeom prst="wedgeEllipseCallout">
            <a:avLst>
              <a:gd name="adj1" fmla="val 57759"/>
              <a:gd name="adj2" fmla="val 54384"/>
            </a:avLst>
          </a:prstGeom>
          <a:solidFill>
            <a:srgbClr val="C00000"/>
          </a:solidFill>
          <a:ln>
            <a:noFill/>
          </a:ln>
          <a:effectLst>
            <a:outerShdw blurRad="25400" dist="25400" dir="8100000" sx="96000" sy="96000" algn="tr" rotWithShape="0">
              <a:prstClr val="black">
                <a:alpha val="29000"/>
              </a:prstClr>
            </a:outerShdw>
          </a:effectLst>
        </p:spPr>
        <p:txBody>
          <a:bodyPr wrap="none" lIns="91440" tIns="45720" rIns="91440" bIns="4572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51886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03772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565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0754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59431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3311317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863203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4415089" algn="l" defTabSz="1103772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000" b="1" kern="0" dirty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2248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C68BBB1CFE15942B8EC74A9F2C72E95" ma:contentTypeVersion="5" ma:contentTypeDescription="새 문서를 만듭니다." ma:contentTypeScope="" ma:versionID="4cd952f896a5c5e1f816aff98acd1bca">
  <xsd:schema xmlns:xsd="http://www.w3.org/2001/XMLSchema" xmlns:xs="http://www.w3.org/2001/XMLSchema" xmlns:p="http://schemas.microsoft.com/office/2006/metadata/properties" xmlns:ns2="8c6d2937-9b30-4b32-890b-5ad8c7e50248" xmlns:ns3="b6198ae2-5cb6-40d2-b5e5-4433c95a1153" targetNamespace="http://schemas.microsoft.com/office/2006/metadata/properties" ma:root="true" ma:fieldsID="557cc6aef1687c077f2e5ccd0455e60b" ns2:_="" ns3:_="">
    <xsd:import namespace="8c6d2937-9b30-4b32-890b-5ad8c7e50248"/>
    <xsd:import namespace="b6198ae2-5cb6-40d2-b5e5-4433c95a11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6d2937-9b30-4b32-890b-5ad8c7e502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198ae2-5cb6-40d2-b5e5-4433c95a115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C6A732-8F50-4F58-B5DF-762DA1706C51}">
  <ds:schemaRefs>
    <ds:schemaRef ds:uri="8c6d2937-9b30-4b32-890b-5ad8c7e50248"/>
    <ds:schemaRef ds:uri="b6198ae2-5cb6-40d2-b5e5-4433c95a11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75E081-C78D-4132-8FA3-1A4A192963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FBB0E0-950F-43B2-B8FA-45DB13D77BDF}">
  <ds:schemaRefs>
    <ds:schemaRef ds:uri="079500e4-b40e-4014-b0f6-662a67e9a379"/>
    <ds:schemaRef ds:uri="49016649-94ee-4ba1-adf2-52f455f0a8d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32033</TotalTime>
  <Words>5470</Words>
  <Application>Microsoft Office PowerPoint</Application>
  <PresentationFormat>와이드스크린</PresentationFormat>
  <Paragraphs>1645</Paragraphs>
  <Slides>30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210 GulimOTF 030</vt:lpstr>
      <vt:lpstr>210 GulimOTF 050</vt:lpstr>
      <vt:lpstr>Noto Sans CJK KR</vt:lpstr>
      <vt:lpstr>Noto Sans CJK KR DemiLight</vt:lpstr>
      <vt:lpstr>굴림</vt:lpstr>
      <vt:lpstr>나눔고딕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온리원중등 &gt;메타인지 학습 &gt; 메타보드 메인(단 1과목도 메타보드가 생성되지 않았을 경우) </vt:lpstr>
      <vt:lpstr>온리원중등 &gt;메타인지 학습 &gt; 메인&gt;AI 메타보드 </vt:lpstr>
      <vt:lpstr>온리원중등 &gt;메타인지 학습 &gt; 메인&gt;AI 메타보드  &gt;보상받기 팝업 </vt:lpstr>
      <vt:lpstr>온리원중등 &gt;메타인지 학습 &gt; 메인&gt;AI 메타보드 </vt:lpstr>
      <vt:lpstr>온리원중등 &gt;메타인지 학습 &gt; 메인&gt;AI 메타보드  &gt;보상받기 팝업 </vt:lpstr>
      <vt:lpstr>온리원중등 &gt;메타인지 학습 &gt; AI메타보드 이용안내 팝업</vt:lpstr>
      <vt:lpstr>온리원중등 &gt;메타인지 학습 &gt; 메인 &gt; AI메타보드&gt;상세팝업</vt:lpstr>
      <vt:lpstr>온리원중등 &gt;메타인지 학습 &gt; 메인 &gt; AI메타보드&gt;상세팝업</vt:lpstr>
      <vt:lpstr>메타보드 상세팝업창에서 메타인지 앱 이동 화면 </vt:lpstr>
      <vt:lpstr>온리원중등 &gt;메타인지 학습 &gt; 메인&gt;AI 메타보드&gt;AI채움퀘스트 </vt:lpstr>
      <vt:lpstr>온리원중등 &gt;메타인지 학습 &gt; 메인&gt;AI 채움퀘스트 상황별 카드 </vt:lpstr>
      <vt:lpstr>온리원중등 &gt;메타인지 학습 &gt; 메인 &gt; AI채움퀘스트&gt;상세팝업</vt:lpstr>
      <vt:lpstr>AI채움퀘스트 상세팝업창에서 메타인지 앱 이동 화면 </vt:lpstr>
      <vt:lpstr>PowerPoint 프레젠테이션</vt:lpstr>
      <vt:lpstr>내신완공 미션&gt;개념블록&gt;강의화면</vt:lpstr>
      <vt:lpstr>PowerPoint 프레젠테이션</vt:lpstr>
      <vt:lpstr>자율미션 만들기 진입 화면 명칭수정</vt:lpstr>
      <vt:lpstr>과목별 미션 화면 수정 </vt:lpstr>
      <vt:lpstr>과목별 미션&gt;전체미션 </vt:lpstr>
      <vt:lpstr>과목별미션&gt;전체미션 리스트 (상세) </vt:lpstr>
      <vt:lpstr>메타인지앱&gt;전체메뉴 수정 </vt:lpstr>
      <vt:lpstr>PowerPoint 프레젠테이션</vt:lpstr>
      <vt:lpstr>메타보드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이미영 키즈초등서비스혁신 Cell</dc:creator>
  <cp:lastModifiedBy>이미영 서비스기획 Cell</cp:lastModifiedBy>
  <cp:revision>875</cp:revision>
  <dcterms:created xsi:type="dcterms:W3CDTF">2023-05-11T00:42:48Z</dcterms:created>
  <dcterms:modified xsi:type="dcterms:W3CDTF">2023-08-07T04:55:10Z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0x01010024706466E98C4747B1BF8104501C1C4A</vt:lpwstr>
  </property>
</Properties>
</file>